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7" r:id="rId11"/>
    <p:sldId id="266" r:id="rId12"/>
    <p:sldId id="265" r:id="rId13"/>
    <p:sldId id="268" r:id="rId14"/>
    <p:sldId id="269" r:id="rId15"/>
    <p:sldId id="270" r:id="rId16"/>
    <p:sldId id="273" r:id="rId17"/>
    <p:sldId id="271" r:id="rId18"/>
    <p:sldId id="272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826C-CCF4-430A-A9A9-53D95645903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4853-14B2-4BC0-8791-519680922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826C-CCF4-430A-A9A9-53D95645903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4853-14B2-4BC0-8791-519680922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826C-CCF4-430A-A9A9-53D95645903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4853-14B2-4BC0-8791-519680922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826C-CCF4-430A-A9A9-53D95645903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4853-14B2-4BC0-8791-519680922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826C-CCF4-430A-A9A9-53D95645903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4853-14B2-4BC0-8791-519680922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826C-CCF4-430A-A9A9-53D95645903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4853-14B2-4BC0-8791-519680922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826C-CCF4-430A-A9A9-53D95645903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4853-14B2-4BC0-8791-519680922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826C-CCF4-430A-A9A9-53D95645903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4853-14B2-4BC0-8791-519680922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826C-CCF4-430A-A9A9-53D95645903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4853-14B2-4BC0-8791-519680922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826C-CCF4-430A-A9A9-53D95645903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4853-14B2-4BC0-8791-519680922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A826C-CCF4-430A-A9A9-53D95645903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EF4853-14B2-4BC0-8791-5196809226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5A826C-CCF4-430A-A9A9-53D956459030}" type="datetimeFigureOut">
              <a:rPr lang="ru-RU" smtClean="0"/>
              <a:t>13.02.2014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F4853-14B2-4BC0-8791-51968092266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7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10715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МГД-модель осесимметричного тонкого токового слоя</a:t>
            </a:r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4282" y="1928802"/>
            <a:ext cx="8715436" cy="2000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Кислов</a:t>
            </a:r>
            <a:r>
              <a:rPr kumimoji="0" lang="ru-RU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Роман</a:t>
            </a:r>
            <a:endParaRPr kumimoji="0" lang="en-US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dirty="0" smtClean="0">
                <a:latin typeface="+mj-lt"/>
                <a:ea typeface="+mj-ea"/>
                <a:cs typeface="+mj-cs"/>
              </a:rPr>
              <a:t>ИКИ РАН</a:t>
            </a:r>
            <a:endParaRPr kumimoji="0" lang="ru-RU" sz="3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kr-rk@bk.ru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Граничное условие для магнитного поля</a:t>
            </a:r>
            <a:endParaRPr lang="ru-RU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Содержимое 13"/>
          <p:cNvSpPr>
            <a:spLocks noGrp="1"/>
          </p:cNvSpPr>
          <p:nvPr>
            <p:ph idx="1"/>
          </p:nvPr>
        </p:nvSpPr>
        <p:spPr>
          <a:xfrm>
            <a:off x="0" y="1071547"/>
            <a:ext cx="9144000" cy="192882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Считаем магнитное поле солнца дипольным величиной на солнечном экваторе 0.1 Гс.</a:t>
            </a:r>
          </a:p>
          <a:p>
            <a:r>
              <a:rPr lang="ru-RU" sz="2800" dirty="0" smtClean="0"/>
              <a:t>В нейтральной плоскости ГТС граничное условие дипольное: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3500438"/>
            <a:ext cx="3082340" cy="642942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323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Поверхностный ток в </a:t>
            </a:r>
            <a:r>
              <a:rPr lang="ru-RU" sz="3600" dirty="0" smtClean="0"/>
              <a:t>фотосфере, униполярная генерация, азимутальное поле</a:t>
            </a:r>
            <a:endParaRPr lang="ru-RU" sz="3600" dirty="0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734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1857364"/>
            <a:ext cx="2000264" cy="857256"/>
          </a:xfrm>
          <a:prstGeom prst="rect">
            <a:avLst/>
          </a:prstGeom>
          <a:noFill/>
        </p:spPr>
      </p:pic>
      <p:sp>
        <p:nvSpPr>
          <p:cNvPr id="9" name="Содержимое 2"/>
          <p:cNvSpPr txBox="1">
            <a:spLocks/>
          </p:cNvSpPr>
          <p:nvPr/>
        </p:nvSpPr>
        <p:spPr>
          <a:xfrm>
            <a:off x="3143240" y="1142984"/>
            <a:ext cx="600076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В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 покоя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Короны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643182"/>
            <a:ext cx="2418109" cy="928694"/>
          </a:xfrm>
          <a:prstGeom prst="rect">
            <a:avLst/>
          </a:prstGeom>
          <a:noFill/>
        </p:spPr>
      </p:pic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3143240" y="3357562"/>
            <a:ext cx="6000760" cy="7143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Ток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от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экватора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 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полюсу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2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4071942"/>
            <a:ext cx="3308707" cy="714380"/>
          </a:xfrm>
          <a:prstGeom prst="rect">
            <a:avLst/>
          </a:prstGeom>
          <a:noFill/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361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7752" y="5572140"/>
            <a:ext cx="3534301" cy="714380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361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Содержимое 2"/>
          <p:cNvSpPr txBox="1">
            <a:spLocks/>
          </p:cNvSpPr>
          <p:nvPr/>
        </p:nvSpPr>
        <p:spPr>
          <a:xfrm>
            <a:off x="3428992" y="4857760"/>
            <a:ext cx="6000760" cy="714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Азимутальное поле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2" name="Рисунок 21" descr="Owens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285860"/>
            <a:ext cx="4797195" cy="2571768"/>
          </a:xfrm>
          <a:prstGeom prst="rect">
            <a:avLst/>
          </a:prstGeom>
        </p:spPr>
      </p:pic>
      <p:pic>
        <p:nvPicPr>
          <p:cNvPr id="25" name="Рисунок 24" descr="Страшилла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3929066"/>
            <a:ext cx="4622347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Граничное условие для потока вещества и плотности энергии</a:t>
            </a:r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0" y="1071547"/>
            <a:ext cx="9144000" cy="450059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Предположения:</a:t>
            </a:r>
          </a:p>
          <a:p>
            <a:r>
              <a:rPr lang="ru-RU" sz="2800" dirty="0" smtClean="0"/>
              <a:t>Считаем что плотность потока вещества на поверхности Солнца не зависит от направления</a:t>
            </a:r>
          </a:p>
          <a:p>
            <a:r>
              <a:rPr lang="ru-RU" sz="2800" dirty="0" smtClean="0"/>
              <a:t>Скорость истечения у поверхности постоянна, </a:t>
            </a:r>
            <a:r>
              <a:rPr lang="ru-RU" sz="2800" dirty="0" err="1" smtClean="0"/>
              <a:t>радиальна</a:t>
            </a:r>
            <a:r>
              <a:rPr lang="ru-RU" sz="2800" dirty="0" smtClean="0"/>
              <a:t>, равна </a:t>
            </a:r>
            <a:r>
              <a:rPr lang="en-US" sz="2800" dirty="0"/>
              <a:t>4*10</a:t>
            </a:r>
            <a:r>
              <a:rPr lang="en-US" sz="2800" baseline="30000" dirty="0"/>
              <a:t>7</a:t>
            </a:r>
            <a:r>
              <a:rPr lang="ru-RU" sz="2800" dirty="0" smtClean="0"/>
              <a:t>  см</a:t>
            </a:r>
            <a:r>
              <a:rPr lang="en-US" sz="2800" dirty="0" smtClean="0"/>
              <a:t>/c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Следствия, с учётом дипольного поля:</a:t>
            </a:r>
          </a:p>
          <a:p>
            <a:pPr>
              <a:buNone/>
            </a:pPr>
            <a:endParaRPr lang="ru-RU" sz="2800" dirty="0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4143380"/>
            <a:ext cx="3165253" cy="1143008"/>
          </a:xfrm>
          <a:prstGeom prst="rect">
            <a:avLst/>
          </a:prstGeom>
          <a:noFill/>
        </p:spPr>
      </p:pic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5429264"/>
            <a:ext cx="3539551" cy="928694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962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Граничное условие на электрическое поле</a:t>
            </a:r>
            <a:r>
              <a:rPr lang="en-US" dirty="0" smtClean="0"/>
              <a:t> </a:t>
            </a:r>
            <a:r>
              <a:rPr lang="ru-RU" dirty="0" smtClean="0"/>
              <a:t>и функцию </a:t>
            </a:r>
            <a:r>
              <a:rPr lang="en-US" dirty="0" smtClean="0"/>
              <a:t>G</a:t>
            </a:r>
            <a:endParaRPr lang="ru-RU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1643050"/>
            <a:ext cx="4791841" cy="857256"/>
          </a:xfrm>
          <a:prstGeom prst="rect">
            <a:avLst/>
          </a:prstGeom>
          <a:noFill/>
        </p:spPr>
      </p:pic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6215058"/>
            <a:ext cx="91440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Khabarova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O. V., private communication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19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4143380"/>
            <a:ext cx="3046913" cy="1000132"/>
          </a:xfrm>
          <a:prstGeom prst="rect">
            <a:avLst/>
          </a:prstGeom>
          <a:noFill/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0" y="3214686"/>
            <a:ext cx="91440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+mj-lt"/>
                <a:ea typeface="+mj-ea"/>
                <a:cs typeface="+mj-cs"/>
              </a:rPr>
              <a:t>Условие на </a:t>
            </a:r>
            <a:r>
              <a:rPr lang="en-US" sz="2800" dirty="0" smtClean="0">
                <a:latin typeface="+mj-lt"/>
                <a:ea typeface="+mj-ea"/>
                <a:cs typeface="+mj-cs"/>
              </a:rPr>
              <a:t>G</a:t>
            </a:r>
            <a:r>
              <a:rPr lang="ru-RU" sz="2800" dirty="0" smtClean="0">
                <a:latin typeface="+mj-lt"/>
                <a:ea typeface="+mj-ea"/>
                <a:cs typeface="+mj-cs"/>
              </a:rPr>
              <a:t> следует из известных с учётом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Магнитные силовые линии ГТС</a:t>
            </a:r>
            <a:endParaRPr lang="ru-RU" dirty="0"/>
          </a:p>
        </p:txBody>
      </p:sp>
      <p:pic>
        <p:nvPicPr>
          <p:cNvPr id="4" name="Рисунок 3" descr="Cиловые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214422"/>
            <a:ext cx="6148747" cy="4558027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6215058"/>
            <a:ext cx="91440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единица измерения 10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Радиальное магнитное поле на расстоянии порядка толщины слоя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6215058"/>
            <a:ext cx="91440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единица измерения расстояния 10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 descr="радиаль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1714488"/>
            <a:ext cx="4653247" cy="3714776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0" y="5643578"/>
            <a:ext cx="91440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единица измерения поля  </a:t>
            </a:r>
            <a:r>
              <a:rPr lang="en-US" sz="2000" dirty="0" smtClean="0"/>
              <a:t>10</a:t>
            </a:r>
            <a:r>
              <a:rPr lang="en-US" sz="2000" baseline="30000" dirty="0" smtClean="0"/>
              <a:t>-4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Гс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Радиальное магнитное на 1 а. е.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6215058"/>
            <a:ext cx="91440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единица измерения расстояния 10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5643578"/>
            <a:ext cx="91440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единица измерения поля  </a:t>
            </a:r>
            <a:r>
              <a:rPr lang="en-US" sz="2000" dirty="0" smtClean="0"/>
              <a:t>10</a:t>
            </a:r>
            <a:r>
              <a:rPr lang="en-US" sz="2000" baseline="30000" dirty="0" smtClean="0"/>
              <a:t>-4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Гс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Рисунок 8" descr="hfl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500174"/>
            <a:ext cx="5160966" cy="394406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Вертикальное магнитное поле на 1 </a:t>
            </a:r>
            <a:r>
              <a:rPr lang="ru-RU" dirty="0" err="1" smtClean="0"/>
              <a:t>а.е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6215058"/>
            <a:ext cx="91440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единица измерения расстояния 10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5643578"/>
            <a:ext cx="91440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единица измерения поля  </a:t>
            </a:r>
            <a:r>
              <a:rPr lang="en-US" sz="2000" dirty="0" smtClean="0"/>
              <a:t>10</a:t>
            </a:r>
            <a:r>
              <a:rPr lang="en-US" sz="2000" baseline="30000" dirty="0" smtClean="0"/>
              <a:t>-4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Гс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verti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1643050"/>
            <a:ext cx="5875766" cy="3791186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Азимутальное магнитное поле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0" y="6215058"/>
            <a:ext cx="91440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единица измерения расстояния 10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</a:t>
            </a:r>
            <a:r>
              <a:rPr kumimoji="0" lang="en-US" sz="20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5643578"/>
            <a:ext cx="9144000" cy="642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>
              <a:spcBef>
                <a:spcPct val="0"/>
              </a:spcBef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единица измерения поля  </a:t>
            </a:r>
            <a:r>
              <a:rPr lang="en-US" sz="2000" dirty="0" smtClean="0"/>
              <a:t>10</a:t>
            </a:r>
            <a:r>
              <a:rPr lang="en-US" sz="2000" baseline="30000" dirty="0" smtClean="0"/>
              <a:t>-4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Гс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Рисунок 5" descr="fpbv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1500174"/>
            <a:ext cx="5077697" cy="375308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ru-RU" dirty="0" smtClean="0"/>
              <a:t>Направление продольных токов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3000372"/>
            <a:ext cx="3534301" cy="714380"/>
          </a:xfrm>
          <a:prstGeom prst="rect">
            <a:avLst/>
          </a:prstGeom>
          <a:noFill/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1285860"/>
            <a:ext cx="1746262" cy="714380"/>
          </a:xfrm>
          <a:prstGeom prst="rect">
            <a:avLst/>
          </a:prstGeom>
          <a:noFill/>
        </p:spPr>
      </p:pic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0430" y="2285992"/>
            <a:ext cx="1632869" cy="571504"/>
          </a:xfrm>
          <a:prstGeom prst="rect">
            <a:avLst/>
          </a:prstGeom>
          <a:noFill/>
        </p:spPr>
      </p:pic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266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>
          <a:xfrm>
            <a:off x="357158" y="3071810"/>
            <a:ext cx="8786842" cy="25003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3200" dirty="0" smtClean="0"/>
              <a:t>   функция                                         имеет экстремум по магнитному потоку  Ф на силовой линии, пересекающей </a:t>
            </a:r>
            <a:r>
              <a:rPr lang="en-US" sz="3200" dirty="0" smtClean="0"/>
              <a:t>z=0 </a:t>
            </a:r>
            <a:r>
              <a:rPr lang="ru-RU" sz="3200" dirty="0" smtClean="0"/>
              <a:t>на расстоянии порядка 20</a:t>
            </a:r>
            <a:r>
              <a:rPr lang="en-US" sz="3200" dirty="0" smtClean="0"/>
              <a:t>R</a:t>
            </a:r>
            <a:r>
              <a:rPr lang="en-US" sz="3200" baseline="-25000" dirty="0" smtClean="0"/>
              <a:t>s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Содержимое 2"/>
          <p:cNvSpPr txBox="1">
            <a:spLocks/>
          </p:cNvSpPr>
          <p:nvPr/>
        </p:nvSpPr>
        <p:spPr>
          <a:xfrm>
            <a:off x="0" y="4929198"/>
            <a:ext cx="9144000" cy="1928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ru-RU" sz="3100" dirty="0" smtClean="0"/>
              <a:t>При переходе через неё направление продольных токов меняется на противоположное. </a:t>
            </a:r>
            <a:endParaRPr kumimoji="0" lang="ru-RU" sz="31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err="1" smtClean="0"/>
              <a:t>Гелиосферный</a:t>
            </a:r>
            <a:r>
              <a:rPr lang="ru-RU" dirty="0" smtClean="0"/>
              <a:t> токовый слой</a:t>
            </a:r>
            <a:endParaRPr lang="ru-RU" dirty="0"/>
          </a:p>
        </p:txBody>
      </p:sp>
      <p:pic>
        <p:nvPicPr>
          <p:cNvPr id="5" name="Содержимое 4" descr="КартинкаГТС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071546"/>
            <a:ext cx="5693327" cy="3990458"/>
          </a:xfrm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0" y="5214950"/>
            <a:ext cx="9144000" cy="928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Smith E.J., JGR, V. 106, </a:t>
            </a:r>
            <a:r>
              <a:rPr lang="ru-RU" sz="2000" dirty="0" smtClean="0">
                <a:latin typeface="+mj-lt"/>
                <a:ea typeface="+mj-ea"/>
                <a:cs typeface="+mj-cs"/>
              </a:rPr>
              <a:t>№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A8, pp. 15819-15832, 2001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/>
              <a:t>Отклонения в зависимости радиального магнитного поля от квадратичного убывания и его широтная зависимость связаны с существованием токового слоя.</a:t>
            </a:r>
          </a:p>
          <a:p>
            <a:r>
              <a:rPr lang="ru-RU" sz="2800" dirty="0" smtClean="0"/>
              <a:t>Тангенциальная компонента магнитного поля существует и в стационарной модели</a:t>
            </a:r>
          </a:p>
          <a:p>
            <a:r>
              <a:rPr lang="ru-RU" sz="2800" dirty="0" smtClean="0"/>
              <a:t>На малых (примерно до </a:t>
            </a:r>
            <a:r>
              <a:rPr lang="ru-RU" sz="2800" dirty="0"/>
              <a:t>20</a:t>
            </a:r>
            <a:r>
              <a:rPr lang="en-US" sz="2800" dirty="0"/>
              <a:t>R</a:t>
            </a:r>
            <a:r>
              <a:rPr lang="en-US" sz="2800" baseline="-25000" dirty="0"/>
              <a:t>s</a:t>
            </a:r>
            <a:r>
              <a:rPr lang="ru-RU" sz="2800" dirty="0" smtClean="0"/>
              <a:t>) расстояниях экваториальный ток течёт от солнца, а на больших – к нему</a:t>
            </a:r>
          </a:p>
          <a:p>
            <a:r>
              <a:rPr lang="ru-RU" sz="2800" dirty="0" smtClean="0"/>
              <a:t>При низкой интегральной проводимости фотосферы структура ГТС определяется плазменным давлением, при высокой – также азимутальным магнитным полем и широтной зависимостью разности скоростей фотосферы и ионосферы</a:t>
            </a:r>
            <a:endParaRPr 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35743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 smtClean="0"/>
              <a:t>Модель </a:t>
            </a:r>
            <a:r>
              <a:rPr lang="ru-RU" dirty="0" err="1" smtClean="0"/>
              <a:t>Паркера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Вмороженность</a:t>
            </a:r>
          </a:p>
          <a:p>
            <a:r>
              <a:rPr lang="ru-RU" sz="2800" dirty="0" smtClean="0"/>
              <a:t>Заданное поле скоростей</a:t>
            </a:r>
          </a:p>
          <a:p>
            <a:r>
              <a:rPr lang="ru-RU" sz="2800" dirty="0" smtClean="0"/>
              <a:t>Стационарность</a:t>
            </a:r>
          </a:p>
          <a:p>
            <a:endParaRPr lang="ru-RU" sz="2800" dirty="0"/>
          </a:p>
          <a:p>
            <a:r>
              <a:rPr lang="ru-RU" sz="2800" dirty="0" smtClean="0"/>
              <a:t>Квадратичное убывание радиального магнитного поля</a:t>
            </a:r>
          </a:p>
          <a:p>
            <a:r>
              <a:rPr lang="ru-RU" sz="2800" dirty="0" err="1" smtClean="0"/>
              <a:t>Паркеровская</a:t>
            </a:r>
            <a:r>
              <a:rPr lang="ru-RU" sz="2800" dirty="0" smtClean="0"/>
              <a:t> спираль</a:t>
            </a:r>
          </a:p>
          <a:p>
            <a:r>
              <a:rPr lang="ru-RU" sz="2800" dirty="0" smtClean="0"/>
              <a:t>Отсутствие тангенциального магнитного поля</a:t>
            </a:r>
          </a:p>
          <a:p>
            <a:r>
              <a:rPr lang="ru-RU" sz="2800" dirty="0"/>
              <a:t>Р</a:t>
            </a:r>
            <a:r>
              <a:rPr lang="ru-RU" sz="2800" dirty="0" smtClean="0"/>
              <a:t>асширение с постоянной скоростью</a:t>
            </a:r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5715016"/>
            <a:ext cx="9144000" cy="9287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j-lt"/>
                <a:ea typeface="+mj-ea"/>
                <a:cs typeface="+mj-cs"/>
              </a:rPr>
              <a:t>Parker E.N., </a:t>
            </a:r>
            <a:r>
              <a:rPr lang="en-US" sz="2000" dirty="0" err="1" smtClean="0">
                <a:latin typeface="+mj-lt"/>
                <a:ea typeface="+mj-ea"/>
                <a:cs typeface="+mj-cs"/>
              </a:rPr>
              <a:t>Astrophys</a:t>
            </a:r>
            <a:r>
              <a:rPr lang="en-US" sz="2000" dirty="0" smtClean="0">
                <a:latin typeface="+mj-lt"/>
                <a:ea typeface="+mj-ea"/>
                <a:cs typeface="+mj-cs"/>
              </a:rPr>
              <a:t>. J., V. 128, pp. 664-676, 1958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Некоторые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4525963"/>
          </a:xfrm>
        </p:spPr>
        <p:txBody>
          <a:bodyPr/>
          <a:lstStyle/>
          <a:p>
            <a:r>
              <a:rPr lang="ru-RU" sz="2800" dirty="0" smtClean="0"/>
              <a:t>Эксцесс магнитного потока</a:t>
            </a:r>
          </a:p>
          <a:p>
            <a:r>
              <a:rPr lang="ru-RU" sz="2800" dirty="0" smtClean="0"/>
              <a:t>Широтная зависимость радиального магнитного поля</a:t>
            </a:r>
          </a:p>
          <a:p>
            <a:r>
              <a:rPr lang="ru-RU" sz="2800" dirty="0" smtClean="0"/>
              <a:t>Есть тангенциальное магнитное поле</a:t>
            </a:r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5429264"/>
            <a:ext cx="9144000" cy="12858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Хабарова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О. В., Астрономический журнал, т. 90, №11, с. 919-935, 2013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Coleman P. J., Rosenberg R. L., J.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Geophys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Res., V. 83, p. 717, 1971</a:t>
            </a:r>
            <a:endParaRPr kumimoji="0" lang="ru-RU" sz="20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/>
          <a:lstStyle/>
          <a:p>
            <a:r>
              <a:rPr lang="ru-RU" dirty="0" smtClean="0"/>
              <a:t>Общая характеристика модели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000660"/>
          </a:xfrm>
        </p:spPr>
        <p:txBody>
          <a:bodyPr/>
          <a:lstStyle/>
          <a:p>
            <a:r>
              <a:rPr lang="ru-RU" dirty="0" err="1" smtClean="0"/>
              <a:t>Одножидкостное</a:t>
            </a:r>
            <a:r>
              <a:rPr lang="ru-RU" dirty="0" smtClean="0"/>
              <a:t> МГД - приближение</a:t>
            </a:r>
          </a:p>
          <a:p>
            <a:r>
              <a:rPr lang="ru-RU" dirty="0" smtClean="0"/>
              <a:t>Стационарная</a:t>
            </a:r>
          </a:p>
          <a:p>
            <a:r>
              <a:rPr lang="ru-RU" dirty="0" smtClean="0"/>
              <a:t>Осесимметричная</a:t>
            </a:r>
          </a:p>
          <a:p>
            <a:r>
              <a:rPr lang="ru-RU" dirty="0" smtClean="0"/>
              <a:t>Низкоширотная</a:t>
            </a:r>
          </a:p>
          <a:p>
            <a:r>
              <a:rPr lang="ru-RU" dirty="0" smtClean="0"/>
              <a:t>Самосогласованная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000108"/>
          </a:xfrm>
        </p:spPr>
        <p:txBody>
          <a:bodyPr/>
          <a:lstStyle/>
          <a:p>
            <a:r>
              <a:rPr lang="ru-RU" dirty="0" smtClean="0"/>
              <a:t>Исходные уравнения</a:t>
            </a:r>
            <a:endParaRPr lang="ru-RU" dirty="0"/>
          </a:p>
        </p:txBody>
      </p:sp>
      <p:pic>
        <p:nvPicPr>
          <p:cNvPr id="5" name="Рисунок 4" descr="основныеур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3865" y="1385601"/>
            <a:ext cx="4162713" cy="436626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Функции – потоки и следствие вмороженности</a:t>
            </a:r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1142984"/>
            <a:ext cx="1795692" cy="500066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286256"/>
            <a:ext cx="1932073" cy="500066"/>
          </a:xfrm>
          <a:prstGeom prst="rect">
            <a:avLst/>
          </a:prstGeom>
          <a:noFill/>
        </p:spPr>
      </p:pic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1714488"/>
            <a:ext cx="1672382" cy="785818"/>
          </a:xfrm>
          <a:prstGeom prst="rect">
            <a:avLst/>
          </a:prstGeom>
          <a:noFill/>
        </p:spPr>
      </p:pic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2714620"/>
            <a:ext cx="1500198" cy="860408"/>
          </a:xfrm>
          <a:prstGeom prst="rect">
            <a:avLst/>
          </a:prstGeom>
          <a:noFill/>
        </p:spPr>
      </p:pic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4000504"/>
            <a:ext cx="1752979" cy="785818"/>
          </a:xfrm>
          <a:prstGeom prst="rect">
            <a:avLst/>
          </a:prstGeom>
          <a:noFill/>
        </p:spPr>
      </p:pic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8" name="Picture 16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4000504"/>
            <a:ext cx="1450741" cy="785818"/>
          </a:xfrm>
          <a:prstGeom prst="rect">
            <a:avLst/>
          </a:prstGeom>
          <a:noFill/>
        </p:spPr>
      </p:pic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0" y="8286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1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5072074"/>
            <a:ext cx="2381267" cy="571504"/>
          </a:xfrm>
          <a:prstGeom prst="rect">
            <a:avLst/>
          </a:prstGeom>
          <a:noFill/>
        </p:spPr>
      </p:pic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929058" y="5857892"/>
            <a:ext cx="21431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/>
              <a:t>Ф=Ф(</a:t>
            </a:r>
            <a:r>
              <a:rPr lang="en-US" sz="3200" dirty="0"/>
              <a:t>F</a:t>
            </a:r>
            <a:r>
              <a:rPr lang="ru-RU" sz="3200" dirty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85794"/>
          </a:xfrm>
        </p:spPr>
        <p:txBody>
          <a:bodyPr/>
          <a:lstStyle/>
          <a:p>
            <a:r>
              <a:rPr lang="ru-RU" dirty="0" smtClean="0"/>
              <a:t>Основные уравнения</a:t>
            </a:r>
            <a:endParaRPr lang="ru-RU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1000108"/>
            <a:ext cx="5705722" cy="785818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895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1785926"/>
            <a:ext cx="9144000" cy="714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dirty="0">
                <a:latin typeface="+mj-lt"/>
                <a:ea typeface="+mj-ea"/>
                <a:cs typeface="+mj-cs"/>
                <a:sym typeface="Symbol"/>
              </a:rPr>
              <a:t></a:t>
            </a:r>
            <a:endParaRPr kumimoji="0" lang="ru-RU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00694" y="1928802"/>
            <a:ext cx="1833575" cy="500066"/>
          </a:xfrm>
          <a:prstGeom prst="rect">
            <a:avLst/>
          </a:prstGeom>
          <a:noFill/>
        </p:spPr>
      </p:pic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1928802"/>
            <a:ext cx="2762269" cy="571504"/>
          </a:xfrm>
          <a:prstGeom prst="rect">
            <a:avLst/>
          </a:prstGeom>
          <a:noFill/>
        </p:spPr>
      </p:pic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3500438"/>
            <a:ext cx="2787824" cy="714380"/>
          </a:xfrm>
          <a:prstGeom prst="rect">
            <a:avLst/>
          </a:prstGeom>
          <a:noFill/>
        </p:spPr>
      </p:pic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6" name="Picture 1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4357694"/>
            <a:ext cx="4154394" cy="857256"/>
          </a:xfrm>
          <a:prstGeom prst="rect">
            <a:avLst/>
          </a:prstGeom>
          <a:noFill/>
        </p:spPr>
      </p:pic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0" y="3143248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4572000" y="4357694"/>
            <a:ext cx="1285884" cy="1143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16200000" flipH="1">
            <a:off x="4786314" y="4429132"/>
            <a:ext cx="1214446" cy="9286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9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357826"/>
            <a:ext cx="2611640" cy="857256"/>
          </a:xfrm>
          <a:prstGeom prst="rect">
            <a:avLst/>
          </a:prstGeom>
          <a:noFill/>
        </p:spPr>
      </p:pic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02" name="Picture 2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5500702"/>
            <a:ext cx="1990059" cy="714380"/>
          </a:xfrm>
          <a:prstGeom prst="rect">
            <a:avLst/>
          </a:prstGeom>
          <a:noFill/>
        </p:spPr>
      </p:pic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7" name="Picture 1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6286496"/>
            <a:ext cx="2381267" cy="5715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Граничное условие для угловой скорости</a:t>
            </a:r>
            <a:endParaRPr lang="ru-RU" dirty="0"/>
          </a:p>
        </p:txBody>
      </p:sp>
      <p:pic>
        <p:nvPicPr>
          <p:cNvPr id="5" name="Рисунок 4" descr="Owen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214422"/>
            <a:ext cx="6201641" cy="3324689"/>
          </a:xfrm>
          <a:prstGeom prst="rect">
            <a:avLst/>
          </a:prstGeom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4786322"/>
            <a:ext cx="2979560" cy="500066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86116" y="5429264"/>
            <a:ext cx="2636712" cy="500066"/>
          </a:xfrm>
          <a:prstGeom prst="rect">
            <a:avLst/>
          </a:prstGeom>
          <a:noFill/>
        </p:spPr>
      </p:pic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666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462</Words>
  <Application>Microsoft Office PowerPoint</Application>
  <PresentationFormat>Экран (4:3)</PresentationFormat>
  <Paragraphs>76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МГД-модель осесимметричного тонкого токового слоя</vt:lpstr>
      <vt:lpstr>Гелиосферный токовый слой</vt:lpstr>
      <vt:lpstr>Модель Паркера</vt:lpstr>
      <vt:lpstr>Некоторые проблемы</vt:lpstr>
      <vt:lpstr>Общая характеристика модели</vt:lpstr>
      <vt:lpstr>Исходные уравнения</vt:lpstr>
      <vt:lpstr>Функции – потоки и следствие вмороженности</vt:lpstr>
      <vt:lpstr>Основные уравнения</vt:lpstr>
      <vt:lpstr>Граничное условие для угловой скорости</vt:lpstr>
      <vt:lpstr>Граничное условие для магнитного поля</vt:lpstr>
      <vt:lpstr>Поверхностный ток в фотосфере, униполярная генерация, азимутальное поле</vt:lpstr>
      <vt:lpstr>Граничное условие для потока вещества и плотности энергии</vt:lpstr>
      <vt:lpstr>Граничное условие на электрическое поле и функцию G</vt:lpstr>
      <vt:lpstr>Магнитные силовые линии ГТС</vt:lpstr>
      <vt:lpstr>Радиальное магнитное поле на расстоянии порядка толщины слоя</vt:lpstr>
      <vt:lpstr>Радиальное магнитное на 1 а. е.</vt:lpstr>
      <vt:lpstr>Вертикальное магнитное поле на 1 а.е.</vt:lpstr>
      <vt:lpstr>Азимутальное магнитное поле</vt:lpstr>
      <vt:lpstr>Направление продольных токов</vt:lpstr>
      <vt:lpstr>Выводы</vt:lpstr>
      <vt:lpstr>Спасибо за внимание!</vt:lpstr>
    </vt:vector>
  </TitlesOfParts>
  <Company>Carbon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</dc:creator>
  <cp:lastModifiedBy>Роман</cp:lastModifiedBy>
  <cp:revision>61</cp:revision>
  <dcterms:created xsi:type="dcterms:W3CDTF">2014-02-13T19:52:55Z</dcterms:created>
  <dcterms:modified xsi:type="dcterms:W3CDTF">2014-02-14T01:01:12Z</dcterms:modified>
</cp:coreProperties>
</file>