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4" r:id="rId3"/>
    <p:sldId id="275" r:id="rId4"/>
    <p:sldId id="263" r:id="rId5"/>
    <p:sldId id="276" r:id="rId6"/>
    <p:sldId id="277" r:id="rId7"/>
    <p:sldId id="266" r:id="rId8"/>
    <p:sldId id="260" r:id="rId9"/>
    <p:sldId id="264" r:id="rId10"/>
    <p:sldId id="265" r:id="rId11"/>
    <p:sldId id="267" r:id="rId12"/>
    <p:sldId id="27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425A42-A690-414D-86CF-F5FB2A870DA8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7CA10C-4B75-4526-8388-81D08F53F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D90E63-C0B5-4494-A887-0683ADA5B30D}" type="slidenum">
              <a:rPr lang="ru-RU" altLang="ru-RU" smtClean="0">
                <a:latin typeface="Candara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1F8CD7-8FAC-487D-A2C6-6EA74C36DDB6}" type="slidenum">
              <a:rPr lang="ru-RU" altLang="ru-RU" smtClean="0">
                <a:latin typeface="Candar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3DB314-CAFD-4ABB-8E61-6987921BFAC7}" type="slidenum">
              <a:rPr lang="ru-RU" altLang="ru-RU" smtClean="0">
                <a:latin typeface="Candara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0459-B0F0-4488-B3F8-2A6CC83042E4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EA6B-EC26-4EDB-B863-C9DF6EFC51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0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207B-783D-4EAC-97CB-0AEE916327AF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AED0-3C74-42A2-856D-3EBB3E63EF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2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807-1203-4754-B77D-DB204DE30A9C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452E-226C-49B0-9380-583FCA66E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78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E0B4-69A8-40EB-8D4F-C69AF4FBDBF7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0BEF-4CE2-44FA-AD29-F397A15A44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56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9B05-2C40-45AF-9DB5-197DD3257145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4FAA-5788-452D-A5EE-29B59F9D2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7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EC3C-E2D6-4E79-945E-27E86F9353DD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EA68-575B-4122-9D2F-58C0C84494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41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C512-9E4C-48BF-A252-D2C75C874A45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0A8E-8FAA-459D-8B59-E77C171DDB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1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E927-B3C1-47F3-ABA8-E0B61BC07E10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BB96-1460-494E-A2BD-07E470844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40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CA0B-7062-40C4-887D-A703BFE6B09A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DB96-E87C-4704-BD30-BFE69070CA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9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D75A-8C3E-4603-8D30-1BF239ABE49A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CAB3-9AB8-4DBC-8988-63F7522764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7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B647-4598-48AC-BA15-96858CDD43EE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98B7-C92E-4CD1-B0A4-43A6C8448E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10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448A-DA06-4E8A-A06C-D5DFC27B4893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7402-7CE8-4BF6-BE09-F6B06B3AA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0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92279-E4F0-4526-A2E7-0888840329C7}" type="datetimeFigureOut">
              <a:rPr lang="ru-RU"/>
              <a:pPr>
                <a:defRPr/>
              </a:pPr>
              <a:t>11.02.2014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62338-A6B2-42D6-9B1E-D92CB4C9B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66" r:id="rId2"/>
    <p:sldLayoutId id="2147484273" r:id="rId3"/>
    <p:sldLayoutId id="2147484267" r:id="rId4"/>
    <p:sldLayoutId id="2147484268" r:id="rId5"/>
    <p:sldLayoutId id="2147484269" r:id="rId6"/>
    <p:sldLayoutId id="2147484274" r:id="rId7"/>
    <p:sldLayoutId id="2147484275" r:id="rId8"/>
    <p:sldLayoutId id="2147484276" r:id="rId9"/>
    <p:sldLayoutId id="2147484270" r:id="rId10"/>
    <p:sldLayoutId id="2147484277" r:id="rId11"/>
    <p:sldLayoutId id="21474842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1.wmf"/><Relationship Id="rId5" Type="http://schemas.openxmlformats.org/officeDocument/2006/relationships/image" Target="../media/image53.jpe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52.jpeg"/><Relationship Id="rId9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7.jpe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59.jpeg"/><Relationship Id="rId10" Type="http://schemas.openxmlformats.org/officeDocument/2006/relationships/image" Target="../media/image55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9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3.jpeg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9.wmf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6.wmf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39.jpeg"/><Relationship Id="rId7" Type="http://schemas.openxmlformats.org/officeDocument/2006/relationships/image" Target="../media/image36.w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1.jpeg"/><Relationship Id="rId15" Type="http://schemas.openxmlformats.org/officeDocument/2006/relationships/image" Target="../media/image38.wmf"/><Relationship Id="rId10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Relationship Id="rId1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628775"/>
            <a:ext cx="8207375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/>
              <a:t>ГЕНЕРАЦИЯ АВРОРАЛЬНОГО КИЛОМЕТРОВОГО ИЗЛУЧЕНИЯ В ТРЕХМЕРНОЙ КАВЕРНЕ</a:t>
            </a:r>
            <a:br>
              <a:rPr lang="ru-RU" sz="3200" b="1" i="1" dirty="0"/>
            </a:br>
            <a:endParaRPr lang="ru-RU" sz="3200" b="1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5" y="1700213"/>
            <a:ext cx="8497888" cy="1889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3200" b="1" i="1" smtClean="0"/>
          </a:p>
          <a:p>
            <a:pPr eaLnBrk="1" hangingPunct="1"/>
            <a:endParaRPr lang="ru-RU" altLang="ru-RU" sz="3200" b="1" i="1" smtClean="0"/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3348038" y="3789363"/>
            <a:ext cx="26511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Т. М. БУРИНСКАЯ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ИКИ РАН МОСКВА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30213" y="2133600"/>
            <a:ext cx="3349625" cy="2590800"/>
          </a:xfrm>
        </p:spPr>
        <p:txBody>
          <a:bodyPr/>
          <a:lstStyle/>
          <a:p>
            <a:pPr eaLnBrk="1" hangingPunct="1"/>
            <a:r>
              <a:rPr lang="en-US" altLang="ru-RU" sz="1600" b="1" smtClean="0"/>
              <a:t>Weakly relativistic hot plasma</a:t>
            </a:r>
            <a:endParaRPr lang="ru-RU" altLang="ru-RU" sz="1600" b="1" smtClean="0"/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xfrm>
            <a:off x="85725" y="1196975"/>
            <a:ext cx="8891588" cy="504825"/>
          </a:xfrm>
        </p:spPr>
        <p:txBody>
          <a:bodyPr/>
          <a:lstStyle/>
          <a:p>
            <a:pPr eaLnBrk="1" hangingPunct="1"/>
            <a:endParaRPr lang="ru-RU" altLang="ru-RU" sz="2000" b="1" smtClean="0">
              <a:solidFill>
                <a:srgbClr val="7030A0"/>
              </a:solidFill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468563"/>
            <a:ext cx="33131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676650"/>
            <a:ext cx="3368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578350"/>
            <a:ext cx="35702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5" name="Объект 7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6165850" y="2997200"/>
            <a:ext cx="1541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ru-RU" sz="1600" b="1">
                <a:solidFill>
                  <a:srgbClr val="0070C0"/>
                </a:solidFill>
              </a:rPr>
              <a:t>Cold plasma</a:t>
            </a:r>
            <a:endParaRPr lang="ru-RU" altLang="ru-RU" sz="1600" b="1">
              <a:solidFill>
                <a:srgbClr val="0070C0"/>
              </a:solidFill>
            </a:endParaRPr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514350" y="692150"/>
            <a:ext cx="80359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Такая трансформация возможна в горячей релятивисткой плазме</a:t>
            </a:r>
            <a:endParaRPr lang="ru-RU" altLang="ru-RU" sz="18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б</a:t>
            </a:r>
            <a:r>
              <a:rPr lang="ru-RU" altLang="ru-RU" sz="1800" b="1">
                <a:solidFill>
                  <a:schemeClr val="bg1"/>
                </a:solidFill>
              </a:rPr>
              <a:t>лагодаря</a:t>
            </a: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800" b="1">
                <a:solidFill>
                  <a:schemeClr val="bg1"/>
                </a:solidFill>
              </a:rPr>
              <a:t> существованию дополнительной дисперсионной ветви, </a:t>
            </a:r>
            <a:endParaRPr lang="ru-RU" altLang="ru-RU" sz="18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связывающей </a:t>
            </a:r>
            <a:r>
              <a:rPr lang="en-US" altLang="ru-RU" sz="1800" b="1">
                <a:solidFill>
                  <a:schemeClr val="bg1"/>
                </a:solidFill>
              </a:rPr>
              <a:t>X- </a:t>
            </a:r>
            <a:r>
              <a:rPr lang="ru-RU" altLang="ru-RU" sz="1800" b="1">
                <a:solidFill>
                  <a:schemeClr val="bg1"/>
                </a:solidFill>
              </a:rPr>
              <a:t>и</a:t>
            </a:r>
            <a:r>
              <a:rPr lang="en-US" altLang="ru-RU" sz="1800" b="1">
                <a:solidFill>
                  <a:schemeClr val="bg1"/>
                </a:solidFill>
              </a:rPr>
              <a:t> Z-</a:t>
            </a:r>
            <a:r>
              <a:rPr lang="ru-RU" altLang="ru-RU" sz="1800" b="1">
                <a:solidFill>
                  <a:schemeClr val="bg1"/>
                </a:solidFill>
              </a:rPr>
              <a:t>моды.</a:t>
            </a:r>
            <a:r>
              <a:rPr lang="en-US" altLang="ru-RU" sz="1800" b="1">
                <a:solidFill>
                  <a:schemeClr val="bg1"/>
                </a:solidFill>
              </a:rPr>
              <a:t>   </a:t>
            </a:r>
            <a:endParaRPr lang="ru-RU" altLang="ru-RU" sz="1800" b="1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339975" y="3335338"/>
            <a:ext cx="431800" cy="45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3"/>
          <p:cNvSpPr txBox="1">
            <a:spLocks noChangeArrowheads="1"/>
          </p:cNvSpPr>
          <p:nvPr/>
        </p:nvSpPr>
        <p:spPr bwMode="auto">
          <a:xfrm>
            <a:off x="2740025" y="3300413"/>
            <a:ext cx="250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solidFill>
                  <a:srgbClr val="00B0F0"/>
                </a:solidFill>
              </a:rPr>
              <a:t>Purely real branch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solidFill>
                  <a:srgbClr val="00B0F0"/>
                </a:solidFill>
              </a:rPr>
              <a:t> with a negative group velocity</a:t>
            </a:r>
            <a:endParaRPr lang="ru-RU" altLang="ru-RU" sz="1400">
              <a:solidFill>
                <a:srgbClr val="00B0F0"/>
              </a:solidFill>
            </a:endParaRPr>
          </a:p>
        </p:txBody>
      </p:sp>
      <p:sp>
        <p:nvSpPr>
          <p:cNvPr id="17420" name="TextBox 4"/>
          <p:cNvSpPr txBox="1">
            <a:spLocks noChangeArrowheads="1"/>
          </p:cNvSpPr>
          <p:nvPr/>
        </p:nvSpPr>
        <p:spPr bwMode="auto">
          <a:xfrm>
            <a:off x="3203575" y="6453188"/>
            <a:ext cx="28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N</a:t>
            </a:r>
            <a:endParaRPr lang="ru-RU" altLang="ru-RU" sz="1400" b="1">
              <a:solidFill>
                <a:schemeClr val="tx1"/>
              </a:solidFill>
            </a:endParaRPr>
          </a:p>
        </p:txBody>
      </p:sp>
      <p:sp>
        <p:nvSpPr>
          <p:cNvPr id="17421" name="TextBox 6"/>
          <p:cNvSpPr txBox="1">
            <a:spLocks noChangeArrowheads="1"/>
          </p:cNvSpPr>
          <p:nvPr/>
        </p:nvSpPr>
        <p:spPr bwMode="auto">
          <a:xfrm>
            <a:off x="3205163" y="4356100"/>
            <a:ext cx="303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N</a:t>
            </a:r>
            <a:endParaRPr lang="ru-RU" altLang="ru-RU" sz="1400" b="1">
              <a:solidFill>
                <a:schemeClr val="tx1"/>
              </a:solidFill>
            </a:endParaRPr>
          </a:p>
        </p:txBody>
      </p:sp>
      <p:sp>
        <p:nvSpPr>
          <p:cNvPr id="17422" name="TextBox 7"/>
          <p:cNvSpPr txBox="1">
            <a:spLocks noChangeArrowheads="1"/>
          </p:cNvSpPr>
          <p:nvPr/>
        </p:nvSpPr>
        <p:spPr bwMode="auto">
          <a:xfrm>
            <a:off x="8361363" y="5600700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N</a:t>
            </a:r>
            <a:r>
              <a:rPr lang="en-US" altLang="ru-RU" sz="1200" b="1">
                <a:solidFill>
                  <a:schemeClr val="tx1"/>
                </a:solidFill>
              </a:rPr>
              <a:t> </a:t>
            </a:r>
            <a:endParaRPr lang="ru-RU" altLang="ru-RU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97138"/>
            <a:ext cx="3128962" cy="2420937"/>
          </a:xfrm>
        </p:spPr>
      </p:pic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444500" y="704850"/>
            <a:ext cx="5768975" cy="665163"/>
          </a:xfrm>
        </p:spPr>
        <p:txBody>
          <a:bodyPr/>
          <a:lstStyle/>
          <a:p>
            <a:pPr algn="l" eaLnBrk="1" hangingPunct="1"/>
            <a:r>
              <a:rPr lang="en-US" altLang="ru-RU" sz="1600" smtClean="0">
                <a:solidFill>
                  <a:srgbClr val="FFFF00"/>
                </a:solidFill>
              </a:rPr>
              <a:t> </a:t>
            </a:r>
            <a:endParaRPr lang="ru-RU" altLang="ru-RU" sz="1600" smtClean="0">
              <a:solidFill>
                <a:srgbClr val="FFFF00"/>
              </a:solidFill>
            </a:endParaRP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565400"/>
            <a:ext cx="29432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403350" y="692150"/>
            <a:ext cx="669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solidFill>
                  <a:srgbClr val="0070C0"/>
                </a:solidFill>
              </a:rPr>
              <a:t>    </a:t>
            </a:r>
            <a:r>
              <a:rPr lang="ru-RU" altLang="ru-RU" sz="2000" b="1">
                <a:solidFill>
                  <a:schemeClr val="bg1"/>
                </a:solidFill>
              </a:rPr>
              <a:t>Зависимости  коэффициентов усиления и инкрементов от времени  (</a:t>
            </a:r>
            <a:r>
              <a:rPr lang="en-US" altLang="ru-RU" sz="2000" b="1">
                <a:solidFill>
                  <a:schemeClr val="bg1"/>
                </a:solidFill>
              </a:rPr>
              <a:t>II)</a:t>
            </a:r>
          </a:p>
        </p:txBody>
      </p:sp>
      <p:graphicFrame>
        <p:nvGraphicFramePr>
          <p:cNvPr id="18438" name="Объект 10"/>
          <p:cNvGraphicFramePr>
            <a:graphicFrameLocks noChangeAspect="1"/>
          </p:cNvGraphicFramePr>
          <p:nvPr/>
        </p:nvGraphicFramePr>
        <p:xfrm>
          <a:off x="2524125" y="3379788"/>
          <a:ext cx="5270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6" imgW="406224" imgH="228501" progId="Equation.DSMT4">
                  <p:embed/>
                </p:oleObj>
              </mc:Choice>
              <mc:Fallback>
                <p:oleObj name="Equation" r:id="rId6" imgW="406224" imgH="228501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379788"/>
                        <a:ext cx="5270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Объект 11"/>
          <p:cNvGraphicFramePr>
            <a:graphicFrameLocks noChangeAspect="1"/>
          </p:cNvGraphicFramePr>
          <p:nvPr/>
        </p:nvGraphicFramePr>
        <p:xfrm>
          <a:off x="2451100" y="4076700"/>
          <a:ext cx="6731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8" imgW="520700" imgH="228600" progId="Equation.DSMT4">
                  <p:embed/>
                </p:oleObj>
              </mc:Choice>
              <mc:Fallback>
                <p:oleObj name="Equation" r:id="rId8" imgW="520700" imgH="2286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76700"/>
                        <a:ext cx="6731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Объект 12"/>
          <p:cNvGraphicFramePr>
            <a:graphicFrameLocks noChangeAspect="1"/>
          </p:cNvGraphicFramePr>
          <p:nvPr/>
        </p:nvGraphicFramePr>
        <p:xfrm>
          <a:off x="2401888" y="2565400"/>
          <a:ext cx="7715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10" imgW="596900" imgH="228600" progId="Equation.DSMT4">
                  <p:embed/>
                </p:oleObj>
              </mc:Choice>
              <mc:Fallback>
                <p:oleObj name="Equation" r:id="rId10" imgW="596900" imgH="22860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2565400"/>
                        <a:ext cx="7715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7164388" y="908050"/>
            <a:ext cx="40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019925" y="1341438"/>
            <a:ext cx="5476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804025" y="1916113"/>
            <a:ext cx="763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52388" y="53736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2060"/>
                </a:solidFill>
              </a:rPr>
              <a:t>Набор энергии волнами АКР прекращается, когда они покидают область источника или когда происходит их переход на дополнительную дисперсионную ветвь колебаний, существующую в релятивистской плазме источника.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4175"/>
            <a:ext cx="28797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0" y="2940050"/>
            <a:ext cx="2862263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016250"/>
            <a:ext cx="272573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Группа 2"/>
          <p:cNvGrpSpPr>
            <a:grpSpLocks/>
          </p:cNvGrpSpPr>
          <p:nvPr/>
        </p:nvGrpSpPr>
        <p:grpSpPr bwMode="auto">
          <a:xfrm>
            <a:off x="468313" y="2349500"/>
            <a:ext cx="3151187" cy="368300"/>
            <a:chOff x="531175" y="2012314"/>
            <a:chExt cx="3151541" cy="368300"/>
          </a:xfrm>
        </p:grpSpPr>
        <p:pic>
          <p:nvPicPr>
            <p:cNvPr id="1946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254" y="2012314"/>
              <a:ext cx="2303462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9" name="TextBox 10"/>
            <p:cNvSpPr txBox="1">
              <a:spLocks noChangeArrowheads="1"/>
            </p:cNvSpPr>
            <p:nvPr/>
          </p:nvSpPr>
          <p:spPr bwMode="auto">
            <a:xfrm>
              <a:off x="531175" y="2012314"/>
              <a:ext cx="86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>
                  <a:solidFill>
                    <a:schemeClr val="tx1"/>
                  </a:solidFill>
                </a:rPr>
                <a:t>Red -                                                 </a:t>
              </a:r>
              <a:endParaRPr lang="ru-RU" altLang="ru-RU" sz="18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462" name="Объект 9"/>
          <p:cNvGraphicFramePr>
            <a:graphicFrameLocks noChangeAspect="1"/>
          </p:cNvGraphicFramePr>
          <p:nvPr/>
        </p:nvGraphicFramePr>
        <p:xfrm>
          <a:off x="5148263" y="2276475"/>
          <a:ext cx="22685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7" imgW="1524000" imgH="241300" progId="Equation.DSMT4">
                  <p:embed/>
                </p:oleObj>
              </mc:Choice>
              <mc:Fallback>
                <p:oleObj name="Equation" r:id="rId7" imgW="1524000" imgH="2413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276475"/>
                        <a:ext cx="22685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4211638" y="2276475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Green - 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9464" name="Заголовок 2"/>
          <p:cNvSpPr>
            <a:spLocks noGrp="1"/>
          </p:cNvSpPr>
          <p:nvPr>
            <p:ph type="title"/>
          </p:nvPr>
        </p:nvSpPr>
        <p:spPr>
          <a:xfrm>
            <a:off x="304800" y="333375"/>
            <a:ext cx="8229600" cy="1252538"/>
          </a:xfrm>
        </p:spPr>
        <p:txBody>
          <a:bodyPr/>
          <a:lstStyle/>
          <a:p>
            <a:r>
              <a:rPr lang="ru-RU" altLang="ru-RU" sz="2000" b="1" smtClean="0"/>
              <a:t>Сравнение инкрементов и коэффициентов усиления двух волн с разными азимутальными компонентами волнового вектора</a:t>
            </a:r>
            <a:endParaRPr lang="ru-RU" alt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19465" name="Объект 6"/>
          <p:cNvGraphicFramePr>
            <a:graphicFrameLocks noChangeAspect="1"/>
          </p:cNvGraphicFramePr>
          <p:nvPr/>
        </p:nvGraphicFramePr>
        <p:xfrm>
          <a:off x="1979613" y="1844675"/>
          <a:ext cx="14763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44675"/>
                        <a:ext cx="14763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179388" y="5392738"/>
            <a:ext cx="86836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Хотя начальный инкремент для волны с  большей азимутальной компонентой  </a:t>
            </a:r>
            <a:endParaRPr lang="en-US" altLang="ru-RU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>в</a:t>
            </a:r>
            <a:r>
              <a:rPr lang="ru-RU" altLang="ru-RU" sz="1800">
                <a:solidFill>
                  <a:schemeClr val="tx1"/>
                </a:solidFill>
              </a:rPr>
              <a:t>олнового</a:t>
            </a:r>
            <a:r>
              <a:rPr lang="en-US" altLang="ru-RU" sz="1800">
                <a:solidFill>
                  <a:schemeClr val="tx1"/>
                </a:solidFill>
              </a:rPr>
              <a:t> </a:t>
            </a:r>
            <a:r>
              <a:rPr lang="ru-RU" altLang="ru-RU" sz="1800">
                <a:solidFill>
                  <a:schemeClr val="tx1"/>
                </a:solidFill>
              </a:rPr>
              <a:t>вектора  больше,  коэффициент  ее  усиления значительно ниже, </a:t>
            </a: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так как волна с меньшей азимутальной компонентой  находится в области</a:t>
            </a: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источника в четыре раза дольше.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                     </a:t>
            </a:r>
          </a:p>
        </p:txBody>
      </p:sp>
      <p:graphicFrame>
        <p:nvGraphicFramePr>
          <p:cNvPr id="19467" name="Объект 1"/>
          <p:cNvGraphicFramePr>
            <a:graphicFrameLocks noChangeAspect="1"/>
          </p:cNvGraphicFramePr>
          <p:nvPr/>
        </p:nvGraphicFramePr>
        <p:xfrm>
          <a:off x="755650" y="1844675"/>
          <a:ext cx="7715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715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5145087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  <a:defRPr/>
            </a:pPr>
            <a:r>
              <a:rPr lang="en-US" sz="1800" b="1" dirty="0" smtClean="0"/>
              <a:t>  </a:t>
            </a:r>
            <a:r>
              <a:rPr lang="ru-RU" sz="1800" b="1" dirty="0" smtClean="0"/>
              <a:t>Показано, что глобальная неоднородность магнитного поля Земли играет определяющую роль как в процессе набора энергии волнами АКР  внутри источника, так и  в выходе излучения из плазменной каверны</a:t>
            </a:r>
            <a:r>
              <a:rPr lang="en-US" sz="1800" b="1" dirty="0" smtClean="0"/>
              <a:t> </a:t>
            </a:r>
            <a:endParaRPr lang="ru-RU" sz="1800" b="1" dirty="0" smtClean="0"/>
          </a:p>
          <a:p>
            <a:pPr marL="0" indent="0" algn="just">
              <a:buFont typeface="Symbol" pitchFamily="18" charset="2"/>
              <a:buNone/>
              <a:defRPr/>
            </a:pPr>
            <a:endParaRPr lang="en-US" sz="1800" b="1" dirty="0" smtClean="0"/>
          </a:p>
          <a:p>
            <a:pPr>
              <a:defRPr/>
            </a:pPr>
            <a:r>
              <a:rPr lang="ru-RU" sz="1800" dirty="0" smtClean="0"/>
              <a:t>Основной вклад в спектр АКР дают волны, запущенные первоначально с компонентой групповой скорости направленной к Земле и с оптимальным соотношением компонент волнового вектора, контролирующими значение линейного инкремента и время жизни волны внутри источника.</a:t>
            </a:r>
          </a:p>
          <a:p>
            <a:pPr>
              <a:defRPr/>
            </a:pPr>
            <a:endParaRPr lang="en-US" sz="1800" dirty="0" smtClean="0"/>
          </a:p>
          <a:p>
            <a:pPr algn="just">
              <a:defRPr/>
            </a:pPr>
            <a:r>
              <a:rPr lang="ru-RU" sz="1800" dirty="0" smtClean="0"/>
              <a:t>Коэффициенты усиления, полученные в проведенных расчетах, могут значительно превышать коэффициент </a:t>
            </a:r>
            <a:r>
              <a:rPr lang="en-US" sz="1800" dirty="0" smtClean="0"/>
              <a:t>~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ru-RU" sz="1800" dirty="0" smtClean="0">
                <a:cs typeface="Times New Roman" panose="02020603050405020304" pitchFamily="18" charset="0"/>
              </a:rPr>
              <a:t>который обычно рассматривается как минимальный  для получения экспериментально наблюдаемых значений</a:t>
            </a:r>
            <a:endParaRPr lang="ru-RU" sz="1800" dirty="0" smtClean="0"/>
          </a:p>
          <a:p>
            <a:pPr marL="0" indent="0" algn="just">
              <a:buFont typeface="Symbol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ru-RU" sz="1800" dirty="0" smtClean="0">
                <a:latin typeface="+mj-lt"/>
              </a:rPr>
              <a:t>Все волны, соответствующие </a:t>
            </a:r>
            <a:r>
              <a:rPr lang="en-US" sz="1800" dirty="0">
                <a:latin typeface="+mj-lt"/>
              </a:rPr>
              <a:t>X-</a:t>
            </a:r>
            <a:r>
              <a:rPr lang="ru-RU" sz="1800" dirty="0" smtClean="0">
                <a:latin typeface="+mj-lt"/>
              </a:rPr>
              <a:t>моде, </a:t>
            </a:r>
            <a:r>
              <a:rPr lang="ru-RU" sz="1800" dirty="0">
                <a:latin typeface="+mj-lt"/>
              </a:rPr>
              <a:t>в </a:t>
            </a:r>
            <a:r>
              <a:rPr lang="ru-RU" sz="1800" dirty="0" smtClean="0">
                <a:latin typeface="+mj-lt"/>
              </a:rPr>
              <a:t>итоге, независимо от их первоначального направления, распространяются вверх до тех пор пока их частота не станет равной  частоте отсечки окружающей фоновой плазмы, уменьшающейся с высотой.  При выполнении этого условия излучение покидает плазменную каверну и выходит из области генерации. </a:t>
            </a:r>
            <a:endParaRPr lang="en-US" sz="1800" dirty="0" smtClean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179388" y="765175"/>
            <a:ext cx="8229600" cy="465138"/>
          </a:xfrm>
        </p:spPr>
        <p:txBody>
          <a:bodyPr/>
          <a:lstStyle/>
          <a:p>
            <a:r>
              <a:rPr lang="ru-RU" altLang="ru-RU" sz="2000" b="1" smtClean="0"/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252538"/>
          </a:xfrm>
        </p:spPr>
        <p:txBody>
          <a:bodyPr/>
          <a:lstStyle/>
          <a:p>
            <a:r>
              <a:rPr lang="en-US" altLang="ru-RU" b="1" smtClean="0"/>
              <a:t>THANK YOU FOR ATTENTION!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pic>
        <p:nvPicPr>
          <p:cNvPr id="21507" name="Picture 4" descr="F:\pho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0350"/>
            <a:ext cx="87820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Объект 1"/>
          <p:cNvSpPr>
            <a:spLocks noGrp="1"/>
          </p:cNvSpPr>
          <p:nvPr>
            <p:ph idx="1"/>
          </p:nvPr>
        </p:nvSpPr>
        <p:spPr>
          <a:xfrm>
            <a:off x="903288" y="5732463"/>
            <a:ext cx="7408862" cy="642937"/>
          </a:xfrm>
        </p:spPr>
        <p:txBody>
          <a:bodyPr/>
          <a:lstStyle/>
          <a:p>
            <a:r>
              <a:rPr lang="ru-RU" altLang="ru-RU" b="1" smtClean="0"/>
              <a:t>                        </a:t>
            </a:r>
            <a:r>
              <a:rPr lang="en-US" altLang="ru-RU" b="1" smtClean="0"/>
              <a:t>THANK YOU FOR ATTENTION!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0" y="4365625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       Механизмом ответственным за генерацию АКР является циклотронная мазерная неустойчивость, развитие которой обусловлено наличием                      в распределении слаборелятивистких электронов, распространяющихся к Земле  в областях пониженной плотности плазмы, вытянутых по  долготе и вдоль магнитного поля на расстояния значительно превышающие их широтный размер.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       АКР излучения генерируются на частотах вблизи локальной гирочастоты электронов и распространяются наружу, преимущественно,  как необыкновенные волны с показателем преломления меньше/порядка единицы (</a:t>
            </a:r>
            <a:r>
              <a:rPr lang="en-US" altLang="ru-RU" sz="1800">
                <a:solidFill>
                  <a:schemeClr val="tx1"/>
                </a:solidFill>
              </a:rPr>
              <a:t>X-</a:t>
            </a:r>
            <a:r>
              <a:rPr lang="ru-RU" altLang="ru-RU" sz="1800">
                <a:solidFill>
                  <a:schemeClr val="tx1"/>
                </a:solidFill>
              </a:rPr>
              <a:t>мода).</a:t>
            </a:r>
          </a:p>
        </p:txBody>
      </p:sp>
      <p:graphicFrame>
        <p:nvGraphicFramePr>
          <p:cNvPr id="9220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022654"/>
              </p:ext>
            </p:extLst>
          </p:nvPr>
        </p:nvGraphicFramePr>
        <p:xfrm>
          <a:off x="6228184" y="4725144"/>
          <a:ext cx="9604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4" imgW="761669" imgH="228501" progId="Equation.DSMT4">
                  <p:embed/>
                </p:oleObj>
              </mc:Choice>
              <mc:Fallback>
                <p:oleObj name="Equation" r:id="rId4" imgW="761669" imgH="228501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725144"/>
                        <a:ext cx="9604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275"/>
            <a:ext cx="9396413" cy="280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КАК ИЗЛУЧЕНИЕ, ГЕНЕРИРУЕМОЕ В  ПРОСТРАНСТВЕННО-ОГРАНИЧЕННЫХ </a:t>
            </a:r>
          </a:p>
          <a:p>
            <a:pPr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ОБЛАСТЯХ ПЛАЗМЫ С ЧАСТОТАМИ НИЖЕ ЧАСТОТЫ ОТСЕЧКИ ФОНОВОЙ ХОЛОДНОЙ</a:t>
            </a:r>
          </a:p>
          <a:p>
            <a:pPr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ПЛАЗМЫ, МОЖЕТ ВЫХОДИТЬ ИЗ ОБЛАСТИ ГЕНЕРАЦИИ В ОКРУЖАЮЩУЮ ПЛАЗМУ</a:t>
            </a:r>
          </a:p>
          <a:p>
            <a:pPr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ВОЗМОЖЕН ЛИ НАБОР ЭНЕРГИИ ВОЛНАМИ АВРОРАЛЬНОГО КИЛОМЕТРОВОГО </a:t>
            </a:r>
          </a:p>
          <a:p>
            <a:pPr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ИЗЛУЧЕНИЯ ДО ЭКСПЕРИМЕНТАЛЬНО НАБЛЮДАЕМЫХ ЗНАЧЕНИЙ ПРИ ИХ ГЕНЕРАЦИИ</a:t>
            </a:r>
          </a:p>
          <a:p>
            <a:pPr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УЗКОЙ ТРЕХМЕРНОЙ ПЛАЗМЕННОЙ КАВЕРНЕ, АНАЛОГИЧНОЙ НАБЛЮДАЕМЫМ В АВРОРАЛЬНОЙ ОБЛАСТИ ИСТОЧНИКАМ АКР?</a:t>
            </a:r>
          </a:p>
          <a:p>
            <a:pPr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916238" y="806450"/>
            <a:ext cx="251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ЦЕЛИ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300788" y="341313"/>
            <a:ext cx="2160587" cy="2114550"/>
            <a:chOff x="249" y="255"/>
            <a:chExt cx="3039" cy="2631"/>
          </a:xfrm>
        </p:grpSpPr>
        <p:pic>
          <p:nvPicPr>
            <p:cNvPr id="11279" name="Picture 3" descr="ML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5"/>
              <a:ext cx="3039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AutoShape 4"/>
            <p:cNvSpPr>
              <a:spLocks noChangeArrowheads="1"/>
            </p:cNvSpPr>
            <p:nvPr/>
          </p:nvSpPr>
          <p:spPr bwMode="auto">
            <a:xfrm rot="7350450" flipH="1">
              <a:off x="1468" y="1724"/>
              <a:ext cx="56" cy="409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</a:endParaRPr>
            </a:p>
          </p:txBody>
        </p:sp>
      </p:grp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116013" y="692150"/>
            <a:ext cx="375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00"/>
                </a:solidFill>
              </a:rPr>
              <a:t>Постановка задачи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00"/>
                </a:solidFill>
              </a:rPr>
              <a:t>Используемые предположения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539750" y="242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aphicFrame>
        <p:nvGraphicFramePr>
          <p:cNvPr id="11269" name="Объект 7"/>
          <p:cNvGraphicFramePr>
            <a:graphicFrameLocks noChangeAspect="1"/>
          </p:cNvGraphicFramePr>
          <p:nvPr/>
        </p:nvGraphicFramePr>
        <p:xfrm>
          <a:off x="4500563" y="2924175"/>
          <a:ext cx="15621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4" imgW="1129810" imgH="241195" progId="Equation.DSMT4">
                  <p:embed/>
                </p:oleObj>
              </mc:Choice>
              <mc:Fallback>
                <p:oleObj name="Equation" r:id="rId4" imgW="1129810" imgH="241195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924175"/>
                        <a:ext cx="15621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Объект 9"/>
          <p:cNvGraphicFramePr>
            <a:graphicFrameLocks noChangeAspect="1"/>
          </p:cNvGraphicFramePr>
          <p:nvPr/>
        </p:nvGraphicFramePr>
        <p:xfrm>
          <a:off x="423863" y="2822575"/>
          <a:ext cx="38004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6" imgW="3136900" imgH="533400" progId="Equation.DSMT4">
                  <p:embed/>
                </p:oleObj>
              </mc:Choice>
              <mc:Fallback>
                <p:oleObj name="Equation" r:id="rId6" imgW="3136900" imgH="5334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2822575"/>
                        <a:ext cx="38004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Объект 12"/>
          <p:cNvGraphicFramePr>
            <a:graphicFrameLocks noChangeAspect="1"/>
          </p:cNvGraphicFramePr>
          <p:nvPr/>
        </p:nvGraphicFramePr>
        <p:xfrm>
          <a:off x="6334125" y="2924175"/>
          <a:ext cx="19764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8" imgW="1459866" imgH="241195" progId="Equation.DSMT4">
                  <p:embed/>
                </p:oleObj>
              </mc:Choice>
              <mc:Fallback>
                <p:oleObj name="Equation" r:id="rId8" imgW="1459866" imgH="241195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924175"/>
                        <a:ext cx="197643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Объект 1"/>
          <p:cNvGraphicFramePr>
            <a:graphicFrameLocks noChangeAspect="1"/>
          </p:cNvGraphicFramePr>
          <p:nvPr/>
        </p:nvGraphicFramePr>
        <p:xfrm>
          <a:off x="2513013" y="4076700"/>
          <a:ext cx="3046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0" imgW="2768600" imgH="508000" progId="Equation.DSMT4">
                  <p:embed/>
                </p:oleObj>
              </mc:Choice>
              <mc:Fallback>
                <p:oleObj name="Equation" r:id="rId10" imgW="2768600" imgH="5080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4076700"/>
                        <a:ext cx="30464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Объект 1"/>
          <p:cNvGraphicFramePr>
            <a:graphicFrameLocks noChangeAspect="1"/>
          </p:cNvGraphicFramePr>
          <p:nvPr/>
        </p:nvGraphicFramePr>
        <p:xfrm>
          <a:off x="6011863" y="4899025"/>
          <a:ext cx="2738437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2" imgW="2374900" imgH="241300" progId="Equation.DSMT4">
                  <p:embed/>
                </p:oleObj>
              </mc:Choice>
              <mc:Fallback>
                <p:oleObj name="Equation" r:id="rId12" imgW="2374900" imgH="2413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899025"/>
                        <a:ext cx="2738437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Box 1"/>
          <p:cNvSpPr txBox="1">
            <a:spLocks noChangeArrowheads="1"/>
          </p:cNvSpPr>
          <p:nvPr/>
        </p:nvSpPr>
        <p:spPr bwMode="auto">
          <a:xfrm>
            <a:off x="179388" y="2459038"/>
            <a:ext cx="868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600">
                <a:solidFill>
                  <a:schemeClr val="tx1"/>
                </a:solidFill>
              </a:rPr>
              <a:t>Профиль плотности фоновой холодной плазмы внутри и вблизи источника генерации АКР: </a:t>
            </a:r>
          </a:p>
        </p:txBody>
      </p:sp>
      <p:sp>
        <p:nvSpPr>
          <p:cNvPr id="11275" name="TextBox 2"/>
          <p:cNvSpPr txBox="1">
            <a:spLocks noChangeArrowheads="1"/>
          </p:cNvSpPr>
          <p:nvPr/>
        </p:nvSpPr>
        <p:spPr bwMode="auto">
          <a:xfrm>
            <a:off x="203200" y="3654425"/>
            <a:ext cx="7891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600">
                <a:solidFill>
                  <a:schemeClr val="tx1"/>
                </a:solidFill>
              </a:rPr>
              <a:t>Профиль плотности слаборелятивистких электронов внутри плазменной каверны:</a:t>
            </a:r>
          </a:p>
        </p:txBody>
      </p:sp>
      <p:sp>
        <p:nvSpPr>
          <p:cNvPr id="11276" name="TextBox 3"/>
          <p:cNvSpPr txBox="1">
            <a:spLocks noChangeArrowheads="1"/>
          </p:cNvSpPr>
          <p:nvPr/>
        </p:nvSpPr>
        <p:spPr bwMode="auto">
          <a:xfrm>
            <a:off x="203200" y="4868863"/>
            <a:ext cx="575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600">
                <a:solidFill>
                  <a:schemeClr val="tx1"/>
                </a:solidFill>
              </a:rPr>
              <a:t>Функция распределения слаборелятивистких электронов: </a:t>
            </a:r>
          </a:p>
        </p:txBody>
      </p:sp>
      <p:sp>
        <p:nvSpPr>
          <p:cNvPr id="11277" name="TextBox 4"/>
          <p:cNvSpPr txBox="1">
            <a:spLocks noChangeArrowheads="1"/>
          </p:cNvSpPr>
          <p:nvPr/>
        </p:nvSpPr>
        <p:spPr bwMode="auto">
          <a:xfrm>
            <a:off x="203200" y="5516563"/>
            <a:ext cx="5588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600">
                <a:solidFill>
                  <a:schemeClr val="tx1"/>
                </a:solidFill>
              </a:rPr>
              <a:t>Используется дипольная модель магнитного поля Земли</a:t>
            </a:r>
          </a:p>
        </p:txBody>
      </p:sp>
      <p:sp>
        <p:nvSpPr>
          <p:cNvPr id="11278" name="TextBox 5"/>
          <p:cNvSpPr txBox="1">
            <a:spLocks noChangeArrowheads="1"/>
          </p:cNvSpPr>
          <p:nvPr/>
        </p:nvSpPr>
        <p:spPr bwMode="auto">
          <a:xfrm>
            <a:off x="214313" y="6067425"/>
            <a:ext cx="4322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600">
                <a:solidFill>
                  <a:schemeClr val="tx1"/>
                </a:solidFill>
              </a:rPr>
              <a:t>Ионы играют роль нейтрализующего фона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16013" y="260350"/>
            <a:ext cx="6970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Распространение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  <a:r>
              <a:rPr lang="ru-RU" altLang="ru-RU" sz="1800" b="1">
                <a:solidFill>
                  <a:schemeClr val="bg1"/>
                </a:solidFill>
              </a:rPr>
              <a:t>волн исследуется с помощью уравнений</a:t>
            </a:r>
            <a:endParaRPr lang="ru-RU" altLang="ru-RU" sz="18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геометрической оптики</a:t>
            </a:r>
            <a:endParaRPr lang="ru-RU" alt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12291" name="Объект 2"/>
          <p:cNvGraphicFramePr>
            <a:graphicFrameLocks noChangeAspect="1"/>
          </p:cNvGraphicFramePr>
          <p:nvPr/>
        </p:nvGraphicFramePr>
        <p:xfrm>
          <a:off x="971550" y="1341438"/>
          <a:ext cx="17303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" imgW="1205977" imgH="393529" progId="Equation.DSMT4">
                  <p:embed/>
                </p:oleObj>
              </mc:Choice>
              <mc:Fallback>
                <p:oleObj name="Equation" r:id="rId3" imgW="1205977" imgH="393529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17303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Объект 3"/>
          <p:cNvGraphicFramePr>
            <a:graphicFrameLocks noChangeAspect="1"/>
          </p:cNvGraphicFramePr>
          <p:nvPr/>
        </p:nvGraphicFramePr>
        <p:xfrm>
          <a:off x="3779838" y="1268413"/>
          <a:ext cx="1514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268413"/>
                        <a:ext cx="15144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Объект 4"/>
          <p:cNvGraphicFramePr>
            <a:graphicFrameLocks noChangeAspect="1"/>
          </p:cNvGraphicFramePr>
          <p:nvPr/>
        </p:nvGraphicFramePr>
        <p:xfrm>
          <a:off x="6156325" y="1412875"/>
          <a:ext cx="23907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7" imgW="1638300" imgH="228600" progId="Equation.DSMT4">
                  <p:embed/>
                </p:oleObj>
              </mc:Choice>
              <mc:Fallback>
                <p:oleObj name="Equation" r:id="rId7" imgW="1638300" imgH="2286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12875"/>
                        <a:ext cx="23907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30213" y="2324100"/>
            <a:ext cx="8405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Инкремент  нарастания волн находится как решение дисперсионного уравнения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каждой точке вдоль рассматриваемой траектории:</a:t>
            </a:r>
          </a:p>
        </p:txBody>
      </p:sp>
      <p:graphicFrame>
        <p:nvGraphicFramePr>
          <p:cNvPr id="12295" name="Объект 6"/>
          <p:cNvGraphicFramePr>
            <a:graphicFrameLocks noChangeAspect="1"/>
          </p:cNvGraphicFramePr>
          <p:nvPr/>
        </p:nvGraphicFramePr>
        <p:xfrm>
          <a:off x="1763713" y="3213100"/>
          <a:ext cx="48863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9" imgW="3479800" imgH="482600" progId="Equation.DSMT4">
                  <p:embed/>
                </p:oleObj>
              </mc:Choice>
              <mc:Fallback>
                <p:oleObj name="Equation" r:id="rId9" imgW="3479800" imgH="4826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213100"/>
                        <a:ext cx="48863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Объект 7"/>
          <p:cNvGraphicFramePr>
            <a:graphicFrameLocks noChangeAspect="1"/>
          </p:cNvGraphicFramePr>
          <p:nvPr/>
        </p:nvGraphicFramePr>
        <p:xfrm>
          <a:off x="684213" y="4149725"/>
          <a:ext cx="2879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1" imgW="1447800" imgH="241300" progId="Equation.DSMT4">
                  <p:embed/>
                </p:oleObj>
              </mc:Choice>
              <mc:Fallback>
                <p:oleObj name="Equation" r:id="rId11" imgW="1447800" imgH="2413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49725"/>
                        <a:ext cx="2879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Объект 8"/>
          <p:cNvGraphicFramePr>
            <a:graphicFrameLocks noChangeAspect="1"/>
          </p:cNvGraphicFramePr>
          <p:nvPr/>
        </p:nvGraphicFramePr>
        <p:xfrm>
          <a:off x="323850" y="4941888"/>
          <a:ext cx="41259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13" imgW="3797300" imgH="469900" progId="Equation.DSMT4">
                  <p:embed/>
                </p:oleObj>
              </mc:Choice>
              <mc:Fallback>
                <p:oleObj name="Equation" r:id="rId13" imgW="3797300" imgH="46990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41259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Объект 9"/>
          <p:cNvGraphicFramePr>
            <a:graphicFrameLocks noChangeAspect="1"/>
          </p:cNvGraphicFramePr>
          <p:nvPr/>
        </p:nvGraphicFramePr>
        <p:xfrm>
          <a:off x="171450" y="5876925"/>
          <a:ext cx="45450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15" imgW="4470400" imgH="431800" progId="Equation.DSMT4">
                  <p:embed/>
                </p:oleObj>
              </mc:Choice>
              <mc:Fallback>
                <p:oleObj name="Equation" r:id="rId15" imgW="4470400" imgH="4318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5876925"/>
                        <a:ext cx="45450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Объект 10"/>
          <p:cNvGraphicFramePr>
            <a:graphicFrameLocks noChangeAspect="1"/>
          </p:cNvGraphicFramePr>
          <p:nvPr/>
        </p:nvGraphicFramePr>
        <p:xfrm>
          <a:off x="4967288" y="4797425"/>
          <a:ext cx="389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17" imgW="3898900" imgH="457200" progId="Equation.DSMT4">
                  <p:embed/>
                </p:oleObj>
              </mc:Choice>
              <mc:Fallback>
                <p:oleObj name="Equation" r:id="rId17" imgW="3898900" imgH="45720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4797425"/>
                        <a:ext cx="389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Объект 11"/>
          <p:cNvGraphicFramePr>
            <a:graphicFrameLocks noChangeAspect="1"/>
          </p:cNvGraphicFramePr>
          <p:nvPr/>
        </p:nvGraphicFramePr>
        <p:xfrm>
          <a:off x="4932363" y="5805488"/>
          <a:ext cx="391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19" imgW="3911600" imgH="457200" progId="Equation.DSMT4">
                  <p:embed/>
                </p:oleObj>
              </mc:Choice>
              <mc:Fallback>
                <p:oleObj name="Equation" r:id="rId19" imgW="3911600" imgH="45720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805488"/>
                        <a:ext cx="391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30175" y="188913"/>
            <a:ext cx="866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Рассматривается усиление и распространение  волн АКР, запущенных из центра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плазменной каверны,  для параметров, характерных для областей генерации АКР на высотах   </a:t>
            </a:r>
            <a:r>
              <a:rPr lang="en-US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r=2R</a:t>
            </a: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800">
                <a:solidFill>
                  <a:schemeClr val="tx1"/>
                </a:solidFill>
              </a:rPr>
              <a:t>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aphicFrame>
        <p:nvGraphicFramePr>
          <p:cNvPr id="13315" name="Объект 1"/>
          <p:cNvGraphicFramePr>
            <a:graphicFrameLocks noChangeAspect="1"/>
          </p:cNvGraphicFramePr>
          <p:nvPr/>
        </p:nvGraphicFramePr>
        <p:xfrm>
          <a:off x="3489325" y="2092325"/>
          <a:ext cx="19494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" imgW="1549400" imgH="228600" progId="Equation.DSMT4">
                  <p:embed/>
                </p:oleObj>
              </mc:Choice>
              <mc:Fallback>
                <p:oleObj name="Equation" r:id="rId3" imgW="1549400" imgH="228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092325"/>
                        <a:ext cx="19494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Объект 2"/>
          <p:cNvGraphicFramePr>
            <a:graphicFrameLocks noChangeAspect="1"/>
          </p:cNvGraphicFramePr>
          <p:nvPr/>
        </p:nvGraphicFramePr>
        <p:xfrm>
          <a:off x="2124075" y="1098550"/>
          <a:ext cx="33099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5" imgW="2603500" imgH="254000" progId="Equation.DSMT4">
                  <p:embed/>
                </p:oleObj>
              </mc:Choice>
              <mc:Fallback>
                <p:oleObj name="Equation" r:id="rId5" imgW="2603500" imgH="2540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098550"/>
                        <a:ext cx="33099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821113"/>
            <a:ext cx="331311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752850"/>
            <a:ext cx="3397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03650"/>
            <a:ext cx="354806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0" name="Объект 3"/>
          <p:cNvGraphicFramePr>
            <a:graphicFrameLocks noChangeAspect="1"/>
          </p:cNvGraphicFramePr>
          <p:nvPr/>
        </p:nvGraphicFramePr>
        <p:xfrm>
          <a:off x="684213" y="2114550"/>
          <a:ext cx="32099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0" imgW="2387600" imgH="1219200" progId="Equation.DSMT4">
                  <p:embed/>
                </p:oleObj>
              </mc:Choice>
              <mc:Fallback>
                <p:oleObj name="Equation" r:id="rId10" imgW="2387600" imgH="12192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14550"/>
                        <a:ext cx="32099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Объект 9"/>
          <p:cNvGraphicFramePr>
            <a:graphicFrameLocks noChangeAspect="1"/>
          </p:cNvGraphicFramePr>
          <p:nvPr/>
        </p:nvGraphicFramePr>
        <p:xfrm>
          <a:off x="6011863" y="2565400"/>
          <a:ext cx="2959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2" imgW="2959100" imgH="723900" progId="Equation.DSMT4">
                  <p:embed/>
                </p:oleObj>
              </mc:Choice>
              <mc:Fallback>
                <p:oleObj name="Equation" r:id="rId12" imgW="2959100" imgH="7239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565400"/>
                        <a:ext cx="2959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Прямоугольник 11"/>
          <p:cNvSpPr>
            <a:spLocks noChangeArrowheads="1"/>
          </p:cNvSpPr>
          <p:nvPr/>
        </p:nvSpPr>
        <p:spPr bwMode="auto">
          <a:xfrm>
            <a:off x="3989388" y="2370138"/>
            <a:ext cx="474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>
                <a:solidFill>
                  <a:srgbClr val="FF0000"/>
                </a:solidFill>
              </a:rPr>
              <a:t>red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3989388" y="2708275"/>
            <a:ext cx="688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>
                <a:solidFill>
                  <a:srgbClr val="00B050"/>
                </a:solidFill>
              </a:rPr>
              <a:t>green</a:t>
            </a:r>
            <a:endParaRPr lang="ru-RU" altLang="ru-RU" sz="1600">
              <a:solidFill>
                <a:srgbClr val="00B050"/>
              </a:solidFill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3989388" y="3068638"/>
            <a:ext cx="56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>
                <a:solidFill>
                  <a:srgbClr val="0070C0"/>
                </a:solidFill>
              </a:rPr>
              <a:t>blue</a:t>
            </a:r>
            <a:endParaRPr lang="ru-RU" altLang="ru-RU" sz="1600">
              <a:solidFill>
                <a:srgbClr val="0070C0"/>
              </a:solidFill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58738" y="2009775"/>
            <a:ext cx="41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</a:rPr>
              <a:t>(I)</a:t>
            </a:r>
            <a:endParaRPr lang="ru-RU" altLang="ru-RU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4637088"/>
            <a:ext cx="23225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816475"/>
            <a:ext cx="2130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2724150"/>
            <a:ext cx="25130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24150"/>
            <a:ext cx="2511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862263" y="476250"/>
            <a:ext cx="348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00"/>
                </a:solidFill>
              </a:rPr>
              <a:t>Плотности фоновой плазмы и плазмы источника АКР вдоль траекторий  лучей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 flipH="1">
            <a:off x="2339975" y="4752975"/>
            <a:ext cx="45354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70C0"/>
                </a:solidFill>
              </a:rPr>
              <a:t>Величина показателя преломления меняется</a:t>
            </a:r>
            <a:r>
              <a:rPr lang="en-US" altLang="ru-RU" sz="1600">
                <a:solidFill>
                  <a:srgbClr val="0070C0"/>
                </a:solidFill>
              </a:rPr>
              <a:t> </a:t>
            </a:r>
            <a:r>
              <a:rPr lang="ru-RU" altLang="ru-RU" sz="1600">
                <a:solidFill>
                  <a:srgbClr val="0070C0"/>
                </a:solidFill>
              </a:rPr>
              <a:t>вдоль</a:t>
            </a:r>
            <a:r>
              <a:rPr lang="en-US" altLang="ru-RU" sz="1600">
                <a:solidFill>
                  <a:srgbClr val="0070C0"/>
                </a:solidFill>
              </a:rPr>
              <a:t>   </a:t>
            </a:r>
            <a:r>
              <a:rPr lang="ru-RU" altLang="ru-RU" sz="1600">
                <a:solidFill>
                  <a:srgbClr val="0070C0"/>
                </a:solidFill>
              </a:rPr>
              <a:t>траектории луча, приближаясь к единице на момент его выхода из каверны.</a:t>
            </a:r>
            <a:r>
              <a:rPr lang="en-US" altLang="ru-RU" sz="1600">
                <a:solidFill>
                  <a:srgbClr val="0070C0"/>
                </a:solidFill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70C0"/>
                </a:solidFill>
              </a:rPr>
              <a:t>Компонента волнового вектора, направленная вдоль магнитного поля, непрерывно нарастает вдоль лучевой траектории. </a:t>
            </a:r>
            <a:r>
              <a:rPr lang="en-US" altLang="ru-RU" sz="1600">
                <a:solidFill>
                  <a:srgbClr val="0070C0"/>
                </a:solidFill>
              </a:rPr>
              <a:t> </a:t>
            </a:r>
            <a:endParaRPr lang="ru-RU" altLang="ru-RU" sz="1600">
              <a:solidFill>
                <a:srgbClr val="0070C0"/>
              </a:solidFill>
            </a:endParaRP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2476500" y="3500438"/>
            <a:ext cx="419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70C0"/>
                </a:solidFill>
              </a:rPr>
              <a:t>Усиление волн с одинаковыми частотами может отличаться на много порядков в зависимости от направления их запуска</a:t>
            </a:r>
          </a:p>
        </p:txBody>
      </p:sp>
      <p:sp>
        <p:nvSpPr>
          <p:cNvPr id="14345" name="TextBox 2"/>
          <p:cNvSpPr txBox="1">
            <a:spLocks noChangeArrowheads="1"/>
          </p:cNvSpPr>
          <p:nvPr/>
        </p:nvSpPr>
        <p:spPr bwMode="auto">
          <a:xfrm>
            <a:off x="2339975" y="5964238"/>
            <a:ext cx="23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 </a:t>
            </a: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14346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9400"/>
            <a:ext cx="2708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6713"/>
            <a:ext cx="25923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Группа 1"/>
          <p:cNvGrpSpPr>
            <a:grpSpLocks/>
          </p:cNvGrpSpPr>
          <p:nvPr/>
        </p:nvGrpSpPr>
        <p:grpSpPr bwMode="auto">
          <a:xfrm>
            <a:off x="638175" y="2344738"/>
            <a:ext cx="5262563" cy="1200150"/>
            <a:chOff x="638968" y="2344882"/>
            <a:chExt cx="5261968" cy="1200150"/>
          </a:xfrm>
        </p:grpSpPr>
        <p:sp>
          <p:nvSpPr>
            <p:cNvPr id="14349" name="TextBox 2"/>
            <p:cNvSpPr txBox="1">
              <a:spLocks noChangeArrowheads="1"/>
            </p:cNvSpPr>
            <p:nvPr/>
          </p:nvSpPr>
          <p:spPr bwMode="auto">
            <a:xfrm>
              <a:off x="2608461" y="2344882"/>
              <a:ext cx="3292475" cy="1200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>
                  <a:solidFill>
                    <a:srgbClr val="0070C0"/>
                  </a:solidFill>
                </a:rPr>
                <a:t>Зависимости коэффициентов     усиления</a:t>
              </a:r>
              <a:r>
                <a:rPr lang="en-US" altLang="ru-RU" sz="1800" b="1">
                  <a:solidFill>
                    <a:srgbClr val="0070C0"/>
                  </a:solidFill>
                </a:rPr>
                <a:t> </a:t>
              </a:r>
              <a:r>
                <a:rPr lang="ru-RU" altLang="ru-RU" sz="1800" b="1">
                  <a:solidFill>
                    <a:srgbClr val="0070C0"/>
                  </a:solidFill>
                </a:rPr>
                <a:t> и инкрементов от времени  </a:t>
              </a:r>
              <a:endParaRPr lang="en-US" altLang="ru-RU" sz="1800" b="1">
                <a:solidFill>
                  <a:srgbClr val="0070C0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 b="1">
                <a:solidFill>
                  <a:srgbClr val="0070C0"/>
                </a:solidFill>
              </a:endParaRPr>
            </a:p>
          </p:txBody>
        </p:sp>
        <p:graphicFrame>
          <p:nvGraphicFramePr>
            <p:cNvPr id="14350" name="Объект 3"/>
            <p:cNvGraphicFramePr>
              <a:graphicFrameLocks noChangeAspect="1"/>
            </p:cNvGraphicFramePr>
            <p:nvPr/>
          </p:nvGraphicFramePr>
          <p:xfrm>
            <a:off x="638968" y="2374900"/>
            <a:ext cx="935038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Equation" r:id="rId9" imgW="749300" imgH="469900" progId="Equation.DSMT4">
                    <p:embed/>
                  </p:oleObj>
                </mc:Choice>
                <mc:Fallback>
                  <p:oleObj name="Equation" r:id="rId9" imgW="749300" imgH="469900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968" y="2374900"/>
                          <a:ext cx="935038" cy="585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154305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79800"/>
            <a:ext cx="24066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Polar_1612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357563"/>
            <a:ext cx="27066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570538" y="5373688"/>
            <a:ext cx="35734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AKR radiating diagram in conventional units</a:t>
            </a:r>
            <a:endParaRPr lang="ru-RU" altLang="ru-RU" sz="1800" b="1">
              <a:solidFill>
                <a:schemeClr val="tx1"/>
              </a:solidFill>
            </a:endParaRP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157163" y="1557338"/>
            <a:ext cx="86741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6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chemeClr val="tx1"/>
                </a:solidFill>
              </a:rPr>
              <a:t>      All waves are refracted upward during there propagation inside a cavity and as they exited it.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6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chemeClr val="tx1"/>
                </a:solidFill>
              </a:rPr>
              <a:t>                    These model results are strongly supported by experimental observations</a:t>
            </a:r>
            <a:endParaRPr lang="ru-RU" altLang="ru-RU" sz="1600" b="1">
              <a:solidFill>
                <a:schemeClr val="tx1"/>
              </a:solidFill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6084888" y="5681663"/>
            <a:ext cx="2160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Mogilevsky et al., 2008</a:t>
            </a:r>
            <a:endParaRPr lang="ru-RU" alt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809750"/>
            <a:ext cx="2740025" cy="2119313"/>
          </a:xfrm>
        </p:spPr>
      </p:pic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250825" y="376238"/>
            <a:ext cx="8642350" cy="873125"/>
          </a:xfrm>
        </p:spPr>
        <p:txBody>
          <a:bodyPr/>
          <a:lstStyle/>
          <a:p>
            <a:pPr algn="l" eaLnBrk="1" hangingPunct="1"/>
            <a:r>
              <a:rPr lang="en-US" altLang="ru-RU" sz="2000" b="1" smtClean="0"/>
              <a:t>(II)</a:t>
            </a:r>
            <a:endParaRPr lang="ru-RU" altLang="ru-RU" sz="2000" b="1" smtClean="0"/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774825"/>
            <a:ext cx="276701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792288"/>
            <a:ext cx="27479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0" name="Объект 1"/>
          <p:cNvGraphicFramePr>
            <a:graphicFrameLocks noChangeAspect="1"/>
          </p:cNvGraphicFramePr>
          <p:nvPr/>
        </p:nvGraphicFramePr>
        <p:xfrm>
          <a:off x="1509713" y="496888"/>
          <a:ext cx="38242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6" imgW="2844800" imgH="965200" progId="Equation.DSMT4">
                  <p:embed/>
                </p:oleObj>
              </mc:Choice>
              <mc:Fallback>
                <p:oleObj name="Equation" r:id="rId6" imgW="2844800" imgH="9652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496888"/>
                        <a:ext cx="38242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5076825" y="785813"/>
            <a:ext cx="481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rgbClr val="FF0000"/>
                </a:solidFill>
              </a:rPr>
              <a:t>red</a:t>
            </a:r>
            <a:endParaRPr lang="ru-RU" altLang="ru-RU" sz="1600" b="1">
              <a:solidFill>
                <a:srgbClr val="FF0000"/>
              </a:solidFill>
            </a:endParaRPr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7065963" y="1001713"/>
            <a:ext cx="95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rgbClr val="FF66FF"/>
                </a:solidFill>
              </a:rPr>
              <a:t>magenta</a:t>
            </a:r>
            <a:endParaRPr lang="ru-RU" altLang="ru-RU" sz="1600" b="1">
              <a:solidFill>
                <a:srgbClr val="FF66FF"/>
              </a:solidFill>
            </a:endParaRPr>
          </a:p>
        </p:txBody>
      </p:sp>
      <p:sp>
        <p:nvSpPr>
          <p:cNvPr id="16393" name="TextBox 4"/>
          <p:cNvSpPr txBox="1">
            <a:spLocks noChangeArrowheads="1"/>
          </p:cNvSpPr>
          <p:nvPr/>
        </p:nvSpPr>
        <p:spPr bwMode="auto">
          <a:xfrm>
            <a:off x="7218363" y="1341438"/>
            <a:ext cx="56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rgbClr val="0070C0"/>
                </a:solidFill>
              </a:rPr>
              <a:t>blue</a:t>
            </a:r>
            <a:endParaRPr lang="ru-RU" altLang="ru-RU" sz="1600" b="1">
              <a:solidFill>
                <a:srgbClr val="0070C0"/>
              </a:solidFill>
            </a:endParaRPr>
          </a:p>
        </p:txBody>
      </p:sp>
      <p:pic>
        <p:nvPicPr>
          <p:cNvPr id="16394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06875"/>
            <a:ext cx="23209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52913"/>
            <a:ext cx="23241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257675"/>
            <a:ext cx="23161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2"/>
          <p:cNvSpPr txBox="1">
            <a:spLocks noChangeArrowheads="1"/>
          </p:cNvSpPr>
          <p:nvPr/>
        </p:nvSpPr>
        <p:spPr bwMode="auto">
          <a:xfrm>
            <a:off x="6035675" y="3913188"/>
            <a:ext cx="310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Densities of cold and energetic source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plasma along the ray trajectory </a:t>
            </a:r>
            <a:endParaRPr lang="ru-RU" altLang="ru-RU" sz="1400" b="1">
              <a:solidFill>
                <a:schemeClr val="tx1"/>
              </a:solidFill>
            </a:endParaRPr>
          </a:p>
        </p:txBody>
      </p:sp>
      <p:sp>
        <p:nvSpPr>
          <p:cNvPr id="16398" name="TextBox 3"/>
          <p:cNvSpPr txBox="1">
            <a:spLocks noChangeArrowheads="1"/>
          </p:cNvSpPr>
          <p:nvPr/>
        </p:nvSpPr>
        <p:spPr bwMode="auto">
          <a:xfrm>
            <a:off x="0" y="3943350"/>
            <a:ext cx="23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</a:rPr>
              <a:t> </a:t>
            </a:r>
            <a:endParaRPr lang="ru-RU" altLang="ru-RU" sz="1800" b="1">
              <a:solidFill>
                <a:schemeClr val="tx1"/>
              </a:solidFill>
            </a:endParaRPr>
          </a:p>
        </p:txBody>
      </p:sp>
      <p:graphicFrame>
        <p:nvGraphicFramePr>
          <p:cNvPr id="16399" name="Объект 4"/>
          <p:cNvGraphicFramePr>
            <a:graphicFrameLocks noChangeAspect="1"/>
          </p:cNvGraphicFramePr>
          <p:nvPr/>
        </p:nvGraphicFramePr>
        <p:xfrm>
          <a:off x="1671638" y="4437063"/>
          <a:ext cx="819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11" imgW="596900" imgH="228600" progId="Equation.DSMT4">
                  <p:embed/>
                </p:oleObj>
              </mc:Choice>
              <mc:Fallback>
                <p:oleObj name="Equation" r:id="rId11" imgW="596900" imgH="2286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4437063"/>
                        <a:ext cx="8191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Прямоугольник 6"/>
          <p:cNvSpPr>
            <a:spLocks noChangeArrowheads="1"/>
          </p:cNvSpPr>
          <p:nvPr/>
        </p:nvSpPr>
        <p:spPr bwMode="auto">
          <a:xfrm>
            <a:off x="3876675" y="4021138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Wave refractive index</a:t>
            </a:r>
            <a:endParaRPr lang="ru-RU" altLang="ru-RU" sz="1400" b="1">
              <a:solidFill>
                <a:schemeClr val="tx1"/>
              </a:solidFill>
            </a:endParaRPr>
          </a:p>
        </p:txBody>
      </p:sp>
      <p:sp>
        <p:nvSpPr>
          <p:cNvPr id="16401" name="TextBox 7"/>
          <p:cNvSpPr txBox="1">
            <a:spLocks noChangeArrowheads="1"/>
          </p:cNvSpPr>
          <p:nvPr/>
        </p:nvSpPr>
        <p:spPr bwMode="auto">
          <a:xfrm>
            <a:off x="1817688" y="5040313"/>
            <a:ext cx="527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chemeClr val="tx1"/>
                </a:solidFill>
              </a:rPr>
              <a:t>R(t)</a:t>
            </a:r>
            <a:endParaRPr lang="ru-RU" altLang="ru-RU" sz="1600" b="1">
              <a:solidFill>
                <a:schemeClr val="tx1"/>
              </a:solidFill>
            </a:endParaRPr>
          </a:p>
        </p:txBody>
      </p:sp>
      <p:graphicFrame>
        <p:nvGraphicFramePr>
          <p:cNvPr id="16402" name="Объект 1"/>
          <p:cNvGraphicFramePr>
            <a:graphicFrameLocks noChangeAspect="1"/>
          </p:cNvGraphicFramePr>
          <p:nvPr/>
        </p:nvGraphicFramePr>
        <p:xfrm>
          <a:off x="6246813" y="1358900"/>
          <a:ext cx="819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13" imgW="596900" imgH="228600" progId="Equation.DSMT4">
                  <p:embed/>
                </p:oleObj>
              </mc:Choice>
              <mc:Fallback>
                <p:oleObj name="Equation" r:id="rId13" imgW="596900" imgH="228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1358900"/>
                        <a:ext cx="8191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Объект 2"/>
          <p:cNvGraphicFramePr>
            <a:graphicFrameLocks noChangeAspect="1"/>
          </p:cNvGraphicFramePr>
          <p:nvPr/>
        </p:nvGraphicFramePr>
        <p:xfrm>
          <a:off x="6240463" y="1052513"/>
          <a:ext cx="819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14" imgW="596900" imgH="228600" progId="Equation.DSMT4">
                  <p:embed/>
                </p:oleObj>
              </mc:Choice>
              <mc:Fallback>
                <p:oleObj name="Equation" r:id="rId14" imgW="596900" imgH="2286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1052513"/>
                        <a:ext cx="8191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TextBox 3"/>
          <p:cNvSpPr txBox="1">
            <a:spLocks noChangeArrowheads="1"/>
          </p:cNvSpPr>
          <p:nvPr/>
        </p:nvSpPr>
        <p:spPr bwMode="auto">
          <a:xfrm>
            <a:off x="0" y="6288088"/>
            <a:ext cx="911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В области источника АКР существует возможность трансформации </a:t>
            </a:r>
            <a:r>
              <a:rPr lang="en-US" altLang="ru-RU" sz="1800" b="1">
                <a:solidFill>
                  <a:srgbClr val="002060"/>
                </a:solidFill>
              </a:rPr>
              <a:t>X- </a:t>
            </a:r>
            <a:r>
              <a:rPr lang="ru-RU" altLang="ru-RU" sz="1800" b="1">
                <a:solidFill>
                  <a:srgbClr val="002060"/>
                </a:solidFill>
              </a:rPr>
              <a:t>моды</a:t>
            </a:r>
            <a:r>
              <a:rPr lang="en-US" altLang="ru-RU" sz="1800" b="1">
                <a:solidFill>
                  <a:srgbClr val="002060"/>
                </a:solidFill>
              </a:rPr>
              <a:t> </a:t>
            </a:r>
            <a:r>
              <a:rPr lang="ru-RU" altLang="ru-RU" sz="1800" b="1">
                <a:solidFill>
                  <a:srgbClr val="002060"/>
                </a:solidFill>
              </a:rPr>
              <a:t>в </a:t>
            </a:r>
            <a:r>
              <a:rPr lang="en-US" altLang="ru-RU" sz="1800" b="1">
                <a:solidFill>
                  <a:srgbClr val="002060"/>
                </a:solidFill>
              </a:rPr>
              <a:t> Z-</a:t>
            </a:r>
            <a:r>
              <a:rPr lang="ru-RU" altLang="ru-RU" sz="1800" b="1">
                <a:solidFill>
                  <a:srgbClr val="002060"/>
                </a:solidFill>
              </a:rPr>
              <a:t>моду.</a:t>
            </a:r>
            <a:r>
              <a:rPr lang="en-US" altLang="ru-RU" sz="1800" b="1">
                <a:solidFill>
                  <a:srgbClr val="002060"/>
                </a:solidFill>
              </a:rPr>
              <a:t> </a:t>
            </a:r>
            <a:endParaRPr lang="ru-RU" altLang="ru-RU" sz="1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4957</TotalTime>
  <Words>668</Words>
  <Application>Microsoft Office PowerPoint</Application>
  <PresentationFormat>Экран (4:3)</PresentationFormat>
  <Paragraphs>89</Paragraphs>
  <Slides>14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Candara</vt:lpstr>
      <vt:lpstr>Arial</vt:lpstr>
      <vt:lpstr>Symbol</vt:lpstr>
      <vt:lpstr>Calibri</vt:lpstr>
      <vt:lpstr>Times New Roman</vt:lpstr>
      <vt:lpstr>Волна</vt:lpstr>
      <vt:lpstr>MathType 6.0 Equation</vt:lpstr>
      <vt:lpstr>MathType 5.0 Equation</vt:lpstr>
      <vt:lpstr>ГЕНЕРАЦИЯ АВРОРАЛЬНОГО КИЛОМЕТРОВОГО ИЗЛУЧЕНИЯ В ТРЕХМЕРНОЙ КАВЕРНЕ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(II)</vt:lpstr>
      <vt:lpstr>Презентация PowerPoint</vt:lpstr>
      <vt:lpstr> </vt:lpstr>
      <vt:lpstr>Сравнение инкрементов и коэффициентов усиления двух волн с разными азимутальными компонентами волнового вектора</vt:lpstr>
      <vt:lpstr>ВЫВОДЫ</vt:lpstr>
      <vt:lpstr>THANK YOU FOR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of the Auroral Kilometric Radiation from a thin plasma cavity</dc:title>
  <dc:creator>Татьяна</dc:creator>
  <cp:lastModifiedBy>Татьяна</cp:lastModifiedBy>
  <cp:revision>259</cp:revision>
  <dcterms:created xsi:type="dcterms:W3CDTF">2013-04-02T16:03:24Z</dcterms:created>
  <dcterms:modified xsi:type="dcterms:W3CDTF">2014-02-11T17:09:32Z</dcterms:modified>
</cp:coreProperties>
</file>