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74" r:id="rId4"/>
    <p:sldId id="275" r:id="rId5"/>
    <p:sldId id="276" r:id="rId6"/>
    <p:sldId id="277" r:id="rId7"/>
    <p:sldId id="257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8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9F786-BD48-4065-9E92-2F42843600CB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AA38C-E2AB-4AC6-920C-E2D431BC4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2213A-6896-4C7B-B061-8D0C8BF39858}" type="datetime1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C1EE-C5AE-4E1C-AA7D-BC5A0642C047}" type="datetime1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1339-4055-4B04-B5C6-49C7A2D770EA}" type="datetime1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105F2-3AB4-47FF-B078-2C30DE0E5C00}" type="datetime1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3467-5912-459D-9F34-CCD0B60EAA8B}" type="datetime1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6E54-BD62-49AE-BE53-7C2DEAE9D3DE}" type="datetime1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06809-CD19-4689-B467-1569B256E6DA}" type="datetime1">
              <a:rPr lang="ru-RU" smtClean="0"/>
              <a:pPr/>
              <a:t>09.02.2014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DDFE1-10DC-4056-B4A7-E90CA32D9AEA}" type="datetime1">
              <a:rPr lang="ru-RU" smtClean="0"/>
              <a:pPr/>
              <a:t>09.02.2014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9A2-1D50-44BE-A1C9-A724FD56160A}" type="datetime1">
              <a:rPr lang="ru-RU" smtClean="0"/>
              <a:pPr/>
              <a:t>09.02.2014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AFBC-9446-4F68-9FC1-A7516D90A35D}" type="datetime1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041E-E8AD-486F-B135-ED145B727EEB}" type="datetime1">
              <a:rPr lang="ru-RU" smtClean="0"/>
              <a:pPr/>
              <a:t>09.02.2014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40AA-2530-493A-85CF-C6FA66C5E682}" type="datetime1">
              <a:rPr lang="ru-RU" smtClean="0"/>
              <a:pPr/>
              <a:t>09.02.2014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829F3-A234-4D57-9C6A-4A3F6EF4E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990656" cy="3744416"/>
          </a:xfrm>
        </p:spPr>
        <p:txBody>
          <a:bodyPr>
            <a:noAutofit/>
          </a:bodyPr>
          <a:lstStyle/>
          <a:p>
            <a:r>
              <a:rPr lang="ru-RU" sz="4800" b="1" cap="all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Изменение </a:t>
            </a:r>
            <a:r>
              <a:rPr lang="ru-RU" sz="4800" b="1" cap="all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полярного магнитного поля </a:t>
            </a:r>
            <a:r>
              <a:rPr lang="ru-RU" sz="4800" b="1" cap="all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Солнца</a:t>
            </a:r>
            <a:r>
              <a:rPr lang="ru-RU" sz="4800" b="1" cap="all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800" b="1" cap="all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cap="all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4800" b="1" cap="all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солнечном цикле 24 </a:t>
            </a:r>
            <a:r>
              <a:rPr lang="ru-RU" dirty="0">
                <a:solidFill>
                  <a:srgbClr val="CC3300"/>
                </a:solidFill>
              </a:rPr>
              <a:t/>
            </a:r>
            <a:br>
              <a:rPr lang="ru-RU" dirty="0">
                <a:solidFill>
                  <a:srgbClr val="CC3300"/>
                </a:solidFill>
              </a:rPr>
            </a:b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293096"/>
            <a:ext cx="6800800" cy="1944216"/>
          </a:xfrm>
        </p:spPr>
        <p:txBody>
          <a:bodyPr>
            <a:normAutofit fontScale="85000" lnSpcReduction="20000"/>
          </a:bodyPr>
          <a:lstStyle/>
          <a:p>
            <a:r>
              <a:rPr lang="ru-RU" i="1" u="sng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Беневоленская Е.Е.</a:t>
            </a:r>
            <a:r>
              <a:rPr lang="ru-RU" i="1" baseline="30000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1,2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Понявин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Ю.Д.</a:t>
            </a:r>
            <a:r>
              <a:rPr lang="ru-RU" i="1" baseline="30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i="1" baseline="30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i="1" baseline="30000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ГАО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РАН, Санкт-Петербург, Россия, </a:t>
            </a:r>
          </a:p>
          <a:p>
            <a:pPr lvl="0" algn="l"/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ru-RU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СПб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Государственный университет, Санкт- Петербург, Россия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_s_latitu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9556" y="0"/>
            <a:ext cx="6084887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o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8720" y="292608"/>
            <a:ext cx="6766560" cy="6272784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_l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8494" y="0"/>
            <a:ext cx="4627012" cy="6858000"/>
          </a:xfrm>
          <a:prstGeom prst="rect">
            <a:avLst/>
          </a:prstGeom>
        </p:spPr>
      </p:pic>
      <p:pic>
        <p:nvPicPr>
          <p:cNvPr id="3" name="Рисунок 2" descr="hmi_cr20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051208"/>
            <a:ext cx="5208270" cy="248412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148064" y="5085184"/>
            <a:ext cx="2520280" cy="144016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hmi_cr2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5730" y="476672"/>
            <a:ext cx="5208270" cy="248412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4788024" y="260648"/>
            <a:ext cx="3384376" cy="936104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unspot_number_2010_1013_1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8561" y="0"/>
            <a:ext cx="5115439" cy="1355635"/>
          </a:xfrm>
          <a:prstGeom prst="rect">
            <a:avLst/>
          </a:prstGeom>
        </p:spPr>
      </p:pic>
      <p:pic>
        <p:nvPicPr>
          <p:cNvPr id="7" name="Рисунок 6" descr="aia_171A_CR2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06203" cy="1863090"/>
          </a:xfrm>
          <a:prstGeom prst="rect">
            <a:avLst/>
          </a:prstGeom>
        </p:spPr>
      </p:pic>
      <p:pic>
        <p:nvPicPr>
          <p:cNvPr id="8" name="Рисунок 7" descr="aia_193A_CR2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44824"/>
            <a:ext cx="3906203" cy="1863090"/>
          </a:xfrm>
          <a:prstGeom prst="rect">
            <a:avLst/>
          </a:prstGeom>
        </p:spPr>
      </p:pic>
      <p:pic>
        <p:nvPicPr>
          <p:cNvPr id="9" name="Рисунок 8" descr="aia_211A_CR2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7032"/>
            <a:ext cx="3906203" cy="1863090"/>
          </a:xfrm>
          <a:prstGeom prst="rect">
            <a:avLst/>
          </a:prstGeom>
        </p:spPr>
      </p:pic>
      <p:pic>
        <p:nvPicPr>
          <p:cNvPr id="10" name="Рисунок 9" descr="aia_304A_CR2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1340768"/>
            <a:ext cx="3906203" cy="1863090"/>
          </a:xfrm>
          <a:prstGeom prst="rect">
            <a:avLst/>
          </a:prstGeom>
        </p:spPr>
      </p:pic>
      <p:pic>
        <p:nvPicPr>
          <p:cNvPr id="11" name="Рисунок 10" descr="aia_1600A_CR21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3212976"/>
            <a:ext cx="3906203" cy="1863090"/>
          </a:xfrm>
          <a:prstGeom prst="rect">
            <a:avLst/>
          </a:prstGeom>
        </p:spPr>
      </p:pic>
      <p:pic>
        <p:nvPicPr>
          <p:cNvPr id="12" name="Рисунок 11" descr="aia_335A_CR21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9992" y="4994910"/>
            <a:ext cx="3906203" cy="1863090"/>
          </a:xfrm>
          <a:prstGeom prst="rect">
            <a:avLst/>
          </a:prstGeom>
        </p:spPr>
      </p:pic>
      <p:sp>
        <p:nvSpPr>
          <p:cNvPr id="13" name="Улыбающееся лицо 12"/>
          <p:cNvSpPr>
            <a:spLocks noChangeAspect="1"/>
          </p:cNvSpPr>
          <p:nvPr/>
        </p:nvSpPr>
        <p:spPr>
          <a:xfrm>
            <a:off x="4499992" y="836712"/>
            <a:ext cx="182640" cy="18264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nspot_number_2010_1013_1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8561" y="0"/>
            <a:ext cx="5115439" cy="1355635"/>
          </a:xfrm>
          <a:prstGeom prst="rect">
            <a:avLst/>
          </a:prstGeom>
        </p:spPr>
      </p:pic>
      <p:pic>
        <p:nvPicPr>
          <p:cNvPr id="3" name="Рисунок 2" descr="aia_171A_CR2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06203" cy="1863090"/>
          </a:xfrm>
          <a:prstGeom prst="rect">
            <a:avLst/>
          </a:prstGeom>
        </p:spPr>
      </p:pic>
      <p:pic>
        <p:nvPicPr>
          <p:cNvPr id="4" name="Рисунок 3" descr="aia_193A_CR2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44824"/>
            <a:ext cx="3906203" cy="1863090"/>
          </a:xfrm>
          <a:prstGeom prst="rect">
            <a:avLst/>
          </a:prstGeom>
        </p:spPr>
      </p:pic>
      <p:pic>
        <p:nvPicPr>
          <p:cNvPr id="5" name="Рисунок 4" descr="aia_211A_CR21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645024"/>
            <a:ext cx="3906203" cy="1863090"/>
          </a:xfrm>
          <a:prstGeom prst="rect">
            <a:avLst/>
          </a:prstGeom>
        </p:spPr>
      </p:pic>
      <p:pic>
        <p:nvPicPr>
          <p:cNvPr id="6" name="Рисунок 5" descr="aia_304A_CR21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1340768"/>
            <a:ext cx="3906203" cy="1863090"/>
          </a:xfrm>
          <a:prstGeom prst="rect">
            <a:avLst/>
          </a:prstGeom>
        </p:spPr>
      </p:pic>
      <p:pic>
        <p:nvPicPr>
          <p:cNvPr id="7" name="Рисунок 6" descr="aia_335A_CR21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994910"/>
            <a:ext cx="3906203" cy="1863090"/>
          </a:xfrm>
          <a:prstGeom prst="rect">
            <a:avLst/>
          </a:prstGeom>
        </p:spPr>
      </p:pic>
      <p:pic>
        <p:nvPicPr>
          <p:cNvPr id="8" name="Рисунок 7" descr="aia_1600A_CR21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3212976"/>
            <a:ext cx="3906203" cy="1863090"/>
          </a:xfrm>
          <a:prstGeom prst="rect">
            <a:avLst/>
          </a:prstGeom>
        </p:spPr>
      </p:pic>
      <p:sp>
        <p:nvSpPr>
          <p:cNvPr id="9" name="Улыбающееся лицо 8"/>
          <p:cNvSpPr>
            <a:spLocks noChangeAspect="1"/>
          </p:cNvSpPr>
          <p:nvPr/>
        </p:nvSpPr>
        <p:spPr>
          <a:xfrm>
            <a:off x="6444208" y="548680"/>
            <a:ext cx="182640" cy="18264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nspot_number_2010_1013_1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8561" y="0"/>
            <a:ext cx="5115439" cy="1355635"/>
          </a:xfrm>
          <a:prstGeom prst="rect">
            <a:avLst/>
          </a:prstGeom>
        </p:spPr>
      </p:pic>
      <p:pic>
        <p:nvPicPr>
          <p:cNvPr id="3" name="Рисунок 2" descr="aia_171A_CR2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3906203" cy="1863090"/>
          </a:xfrm>
          <a:prstGeom prst="rect">
            <a:avLst/>
          </a:prstGeom>
        </p:spPr>
      </p:pic>
      <p:pic>
        <p:nvPicPr>
          <p:cNvPr id="4" name="Рисунок 3" descr="aia_193A_CR2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04864"/>
            <a:ext cx="3906203" cy="1863090"/>
          </a:xfrm>
          <a:prstGeom prst="rect">
            <a:avLst/>
          </a:prstGeom>
        </p:spPr>
      </p:pic>
      <p:pic>
        <p:nvPicPr>
          <p:cNvPr id="5" name="Рисунок 4" descr="aia_211A_CR21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05064"/>
            <a:ext cx="3906203" cy="1863090"/>
          </a:xfrm>
          <a:prstGeom prst="rect">
            <a:avLst/>
          </a:prstGeom>
        </p:spPr>
      </p:pic>
      <p:pic>
        <p:nvPicPr>
          <p:cNvPr id="6" name="Рисунок 5" descr="aia_304A_CR21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340768"/>
            <a:ext cx="3906203" cy="1863090"/>
          </a:xfrm>
          <a:prstGeom prst="rect">
            <a:avLst/>
          </a:prstGeom>
        </p:spPr>
      </p:pic>
      <p:pic>
        <p:nvPicPr>
          <p:cNvPr id="7" name="Рисунок 6" descr="aia_1600A_CR21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212976"/>
            <a:ext cx="3906203" cy="1863090"/>
          </a:xfrm>
          <a:prstGeom prst="rect">
            <a:avLst/>
          </a:prstGeom>
        </p:spPr>
      </p:pic>
      <p:pic>
        <p:nvPicPr>
          <p:cNvPr id="8" name="Рисунок 7" descr="aia_335A_CR214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994910"/>
            <a:ext cx="3906203" cy="1863090"/>
          </a:xfrm>
          <a:prstGeom prst="rect">
            <a:avLst/>
          </a:prstGeom>
        </p:spPr>
      </p:pic>
      <p:sp>
        <p:nvSpPr>
          <p:cNvPr id="9" name="Улыбающееся лицо 8"/>
          <p:cNvSpPr>
            <a:spLocks noChangeAspect="1"/>
          </p:cNvSpPr>
          <p:nvPr/>
        </p:nvSpPr>
        <p:spPr>
          <a:xfrm>
            <a:off x="7092280" y="404664"/>
            <a:ext cx="182640" cy="18264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nspot_number_2010_1013_1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8561" y="0"/>
            <a:ext cx="5115439" cy="1355635"/>
          </a:xfrm>
          <a:prstGeom prst="rect">
            <a:avLst/>
          </a:prstGeom>
        </p:spPr>
      </p:pic>
      <p:pic>
        <p:nvPicPr>
          <p:cNvPr id="3" name="Рисунок 2" descr="aia_171A_CR21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06203" cy="1863090"/>
          </a:xfrm>
          <a:prstGeom prst="rect">
            <a:avLst/>
          </a:prstGeom>
        </p:spPr>
      </p:pic>
      <p:pic>
        <p:nvPicPr>
          <p:cNvPr id="4" name="Рисунок 3" descr="aia_193A_CR21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44824"/>
            <a:ext cx="3906203" cy="1863090"/>
          </a:xfrm>
          <a:prstGeom prst="rect">
            <a:avLst/>
          </a:prstGeom>
        </p:spPr>
      </p:pic>
      <p:pic>
        <p:nvPicPr>
          <p:cNvPr id="5" name="Рисунок 4" descr="aia_0211_cr21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717032"/>
            <a:ext cx="3906203" cy="1863090"/>
          </a:xfrm>
          <a:prstGeom prst="rect">
            <a:avLst/>
          </a:prstGeom>
        </p:spPr>
      </p:pic>
      <p:pic>
        <p:nvPicPr>
          <p:cNvPr id="6" name="Рисунок 5" descr="aia_304A_CR21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1340768"/>
            <a:ext cx="3906203" cy="1863090"/>
          </a:xfrm>
          <a:prstGeom prst="rect">
            <a:avLst/>
          </a:prstGeom>
        </p:spPr>
      </p:pic>
      <p:pic>
        <p:nvPicPr>
          <p:cNvPr id="7" name="Рисунок 6" descr="aia_335A_CR214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994910"/>
            <a:ext cx="3906203" cy="1863090"/>
          </a:xfrm>
          <a:prstGeom prst="rect">
            <a:avLst/>
          </a:prstGeom>
        </p:spPr>
      </p:pic>
      <p:pic>
        <p:nvPicPr>
          <p:cNvPr id="8" name="Рисунок 7" descr="aia_1600A_CR214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5976" y="3140968"/>
            <a:ext cx="3906203" cy="1863090"/>
          </a:xfrm>
          <a:prstGeom prst="rect">
            <a:avLst/>
          </a:prstGeom>
        </p:spPr>
      </p:pic>
      <p:sp>
        <p:nvSpPr>
          <p:cNvPr id="9" name="Улыбающееся лицо 8"/>
          <p:cNvSpPr>
            <a:spLocks noChangeAspect="1"/>
          </p:cNvSpPr>
          <p:nvPr/>
        </p:nvSpPr>
        <p:spPr>
          <a:xfrm>
            <a:off x="8892480" y="260648"/>
            <a:ext cx="182640" cy="182640"/>
          </a:xfrm>
          <a:prstGeom prst="smileyFace">
            <a:avLst>
              <a:gd name="adj" fmla="val 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Смена полярного магнитного поля в северном полушарии запаздывала из-за   всплесков магнитного потока (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surges)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«старой полярности» , несмотря на то, что полярное магнитное поле в минимуме (перед циклом 24) было значительно меньше, чем  перед предыдущим циклом 23 и, наконец, мы наблюдаем изменение полярности на широтах 75</a:t>
            </a:r>
            <a:r>
              <a:rPr lang="ru-RU" sz="2400" baseline="30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-79</a:t>
            </a:r>
            <a:r>
              <a:rPr lang="ru-RU" sz="2400" baseline="30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CR2142-2145).</a:t>
            </a: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Южное полярное поле остаётся полем старой полярности вплоть до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CR2145</a:t>
            </a:r>
            <a:r>
              <a:rPr lang="ru-RU" sz="2400" baseline="30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(15.01.2014).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Топология всплесков магнитного поля и их интенсивность определяют моменты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переполюсовок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такое явление как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трёх-кратные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переполюсовки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магнитного поля Солнца.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348880"/>
            <a:ext cx="7022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548680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Полярное магнитное поле, на протяжении последних солнечных циклов уменьшается. Согласно динамо теории солнечного цикла полярное поле представляет собой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полоидальное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магнитное поле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 которое, благодаря дифференциальному вращению, преобразуется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тороидальное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поле).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Тороидальное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магнитное  поле проявляется на уровне фотосферы в виде биполярных комплексов солнечной активности.  Наблюдаемое уменьшение магнитного поля, по мнению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Свальгарда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с коллегами (2005), должно привести к уменьшению солнечной активности и к относительно небольшому солнечному циклу № 24, что имеет место в реальности.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SO_h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6004801" cy="530120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91680" y="0"/>
            <a:ext cx="52834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Wilcox Solar Observatory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 Stanford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26064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Если бы  магнитное поле Солнца было чисто дипольным, то смена полярных магнитных полей происходила бы одновременно на обоих полюсах.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1484784"/>
            <a:ext cx="1306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Однако</a:t>
            </a:r>
            <a:endParaRPr lang="ru-RU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060848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Наблюдаемое магнитное поле далеко от чисто дипольного, более того состав его гармоник меняется с фазой цикла.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429000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DeRosa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Brun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Hoeksema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(2012)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During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maxima, the dipole reverses its polarity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respect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the rotation axis, and throughout the reversal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process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there is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 in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quadrupolar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modes than in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dipole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During the past three cycles, these reversals have taken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place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time interval of about 2–3 years on average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4888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219450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Исторически, полярные магнитные поля на Солнце находятся в центре дискуссий о природе солнечного цикла, и как следствие, оказываются важными для прогноза солнечной активности. Произошло это благодаря открытию смены полярного магнитного поля в период максимума 11-летнего солнечного цикла № 19 (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Babcock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Livingston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1958;  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Babcock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1959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 Полярность высокоширотного магнитного поля Солнца была противоположной земному дипольному магнитному полю на протяжении наблюдений с 1953 по 1957 годы.  В середине 1957г. полярность магнитного поля вблизи гелиографического южного полюса Солнца изменилась на противоположную.  Изменение же северного полярного поля произошло после ноября 1958г.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219450" algn="l"/>
              </a:tabLst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219450" algn="l"/>
              </a:tabLst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20 цикле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северном полушарии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окончательная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переполюсовка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произошла в середине 1971 года, а в южном, в середине 1972 года.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219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Обе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переполюсовки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произошли во времена, отличные по фазе цикла (в течение максимума и после максимума, соответственно).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71600" y="1403485"/>
            <a:ext cx="741682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Данные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HINODE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 наличие запаздывания в уменьшении полярного магнитного потока в южном полушарии по отношению к северному (период с 2008 года по июнь 2012),  относят к трудноразрешимым проблемам стандартной транспортной модели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ota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et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., 2012).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 другой стороны,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Свальгард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Камиде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Svalgaard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&amp;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Kamide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2012) считают, что  наличие асимметрии в смене знака есть просто результат асимметрии во всплывающем потоке в области пятнообразования.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04664"/>
            <a:ext cx="8142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говорили о смене полярного магнитного поля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начале текущего цикла солнечной активности 24?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rt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" y="0"/>
            <a:ext cx="6762750" cy="3657600"/>
          </a:xfrm>
          <a:prstGeom prst="rect">
            <a:avLst/>
          </a:prstGeom>
        </p:spPr>
      </p:pic>
      <p:pic>
        <p:nvPicPr>
          <p:cNvPr id="3" name="Рисунок 2" descr="sout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0400"/>
            <a:ext cx="676275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4088" y="2708920"/>
            <a:ext cx="4011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WSO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Wilcox Solar Observatory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 Stanford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DI_HMI_ax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473" y="0"/>
            <a:ext cx="7159054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gure_n_latitu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4377" y="0"/>
            <a:ext cx="6155246" cy="6858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829F3-A234-4D57-9C6A-4A3F6EF4E36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582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Изменение полярного магнитного поля Солнца  в солнечном цикле 24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Выводы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801654</dc:creator>
  <cp:lastModifiedBy>Elena Benevolenskaya</cp:lastModifiedBy>
  <cp:revision>33</cp:revision>
  <dcterms:created xsi:type="dcterms:W3CDTF">2014-02-07T14:58:42Z</dcterms:created>
  <dcterms:modified xsi:type="dcterms:W3CDTF">2014-02-09T18:05:26Z</dcterms:modified>
</cp:coreProperties>
</file>