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7" r:id="rId10"/>
    <p:sldId id="266" r:id="rId11"/>
    <p:sldId id="263" r:id="rId12"/>
    <p:sldId id="264" r:id="rId13"/>
    <p:sldId id="268" r:id="rId14"/>
    <p:sldId id="269" r:id="rId15"/>
    <p:sldId id="270" r:id="rId16"/>
    <p:sldId id="271" r:id="rId17"/>
    <p:sldId id="272" r:id="rId18"/>
    <p:sldId id="275" r:id="rId19"/>
    <p:sldId id="277" r:id="rId20"/>
    <p:sldId id="276" r:id="rId21"/>
    <p:sldId id="278" r:id="rId22"/>
    <p:sldId id="282" r:id="rId23"/>
    <p:sldId id="284" r:id="rId24"/>
    <p:sldId id="285" r:id="rId25"/>
    <p:sldId id="286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39" autoAdjust="0"/>
  </p:normalViewPr>
  <p:slideViewPr>
    <p:cSldViewPr>
      <p:cViewPr>
        <p:scale>
          <a:sx n="70" d="100"/>
          <a:sy n="70" d="100"/>
        </p:scale>
        <p:origin x="-142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559F6-B6A1-49CC-B01B-565DEA235F83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8952F-01CC-4A1F-8AA1-AC8201D7EA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43000"/>
            <a:ext cx="9144000" cy="2590800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315200" cy="22860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Анализ спектральных и поляризационных характеристик электромагнитных волн, </a:t>
            </a:r>
            <a:br>
              <a:rPr lang="ru-RU" sz="2800" dirty="0" smtClean="0"/>
            </a:br>
            <a:r>
              <a:rPr lang="ru-RU" sz="2800" dirty="0" smtClean="0"/>
              <a:t>инициируемых молниевыми разрядами (диапазон КНЧ): сопоставление реальных и </a:t>
            </a:r>
            <a:br>
              <a:rPr lang="ru-RU" sz="2800" dirty="0" smtClean="0"/>
            </a:br>
            <a:r>
              <a:rPr lang="ru-RU" sz="2800" dirty="0" smtClean="0"/>
              <a:t>модельных спектрограмм.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495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Вавилов Д. И.</a:t>
            </a:r>
            <a:r>
              <a:rPr lang="en-US" sz="2400" dirty="0" smtClean="0"/>
              <a:t>, </a:t>
            </a:r>
            <a:r>
              <a:rPr lang="ru-RU" sz="2400" dirty="0" smtClean="0"/>
              <a:t>Шкляр Д. Р. (ИКИ РАН)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Распространение КНЧ волн: </a:t>
            </a:r>
            <a:r>
              <a:rPr lang="ru-RU" sz="3600" b="1" dirty="0" err="1" smtClean="0"/>
              <a:t>Р-мода</a:t>
            </a:r>
            <a:endParaRPr lang="ru-RU" sz="3600" dirty="0"/>
          </a:p>
        </p:txBody>
      </p:sp>
      <p:pic>
        <p:nvPicPr>
          <p:cNvPr id="23555" name="Picture 3" descr="C:\Documents and Settings\dima\Рабочий стол\СЕМИНАР 15.10.12\all_values_f=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69342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Распространение КНЧ волн: </a:t>
            </a:r>
            <a:r>
              <a:rPr lang="ru-RU" sz="3600" b="1" dirty="0" err="1" smtClean="0"/>
              <a:t>Р-мода</a:t>
            </a:r>
            <a:endParaRPr lang="ru-RU" sz="3600" b="1" dirty="0"/>
          </a:p>
        </p:txBody>
      </p:sp>
      <p:pic>
        <p:nvPicPr>
          <p:cNvPr id="20483" name="Picture 3" descr="C:\Documents and Settings\dima\Рабочий стол\СЕМИНАР 15.10.12\all_values_lat=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683895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Модельные волновые параметры</a:t>
            </a:r>
            <a:endParaRPr lang="ru-RU" sz="3600" b="1" dirty="0"/>
          </a:p>
        </p:txBody>
      </p:sp>
      <p:pic>
        <p:nvPicPr>
          <p:cNvPr id="21506" name="Picture 2" descr="C:\Documents and Settings\dima\Рабочий стол\СЕМИНАР 15.10.12\all_values_f=200H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89025"/>
            <a:ext cx="8229600" cy="57689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914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 = 200Hz,  </a:t>
            </a:r>
            <a:r>
              <a:rPr lang="el-GR" sz="2400" b="1" dirty="0" smtClean="0"/>
              <a:t>λ</a:t>
            </a:r>
            <a:r>
              <a:rPr lang="en-US" sz="2400" b="1" dirty="0" smtClean="0"/>
              <a:t>₀ = 20°, P</a:t>
            </a:r>
            <a:r>
              <a:rPr lang="ru-RU" sz="2400" b="1" dirty="0" smtClean="0"/>
              <a:t> мода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База данных модельных траекторий</a:t>
            </a:r>
            <a:endParaRPr lang="ru-RU" sz="3600" b="1" dirty="0"/>
          </a:p>
        </p:txBody>
      </p:sp>
      <p:pic>
        <p:nvPicPr>
          <p:cNvPr id="25603" name="Picture 3" descr="C:\Documents and Settings\dima\Рабочий стол\СЕМИНАР 15.10.12\plot_datab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7010400" cy="5410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38200" y="1066800"/>
            <a:ext cx="7162800" cy="548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781800" y="1371600"/>
            <a:ext cx="2133600" cy="110799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/>
              <a:t>50</a:t>
            </a:r>
            <a:r>
              <a:rPr lang="en-US" sz="2200" b="1" i="1" dirty="0" smtClean="0"/>
              <a:t>Hz</a:t>
            </a:r>
            <a:r>
              <a:rPr lang="ru-RU" sz="2200" b="1" i="1" dirty="0" smtClean="0"/>
              <a:t> </a:t>
            </a:r>
            <a:r>
              <a:rPr lang="en-US" sz="2200" b="1" i="1" dirty="0" smtClean="0"/>
              <a:t>&lt; f &lt; 500Hz</a:t>
            </a:r>
          </a:p>
          <a:p>
            <a:pPr algn="ctr"/>
            <a:r>
              <a:rPr lang="en-US" sz="2200" b="1" i="1" dirty="0" smtClean="0"/>
              <a:t>5° &lt; </a:t>
            </a:r>
            <a:r>
              <a:rPr lang="el-GR" sz="2200" b="1" i="1" dirty="0" smtClean="0"/>
              <a:t>λ₀</a:t>
            </a:r>
            <a:r>
              <a:rPr lang="en-US" sz="2200" b="1" i="1" dirty="0" smtClean="0"/>
              <a:t> &lt; 30°</a:t>
            </a:r>
          </a:p>
          <a:p>
            <a:pPr algn="ctr"/>
            <a:r>
              <a:rPr lang="el-GR" sz="2200" b="1" i="1" dirty="0" smtClean="0"/>
              <a:t>τ</a:t>
            </a:r>
            <a:r>
              <a:rPr lang="en-US" sz="2200" b="1" i="1" dirty="0" smtClean="0"/>
              <a:t> = 15 sec</a:t>
            </a:r>
            <a:endParaRPr lang="ru-RU" sz="22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05600" y="1371600"/>
            <a:ext cx="2286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5800" y="3048000"/>
            <a:ext cx="2286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Для каждой</a:t>
            </a:r>
          </a:p>
          <a:p>
            <a:r>
              <a:rPr lang="ru-RU" sz="2000" b="1" dirty="0" smtClean="0"/>
              <a:t>точки известны:</a:t>
            </a:r>
          </a:p>
          <a:p>
            <a:r>
              <a:rPr lang="en-US" sz="2000" b="1" dirty="0" smtClean="0"/>
              <a:t>f, </a:t>
            </a:r>
            <a:r>
              <a:rPr lang="el-GR" sz="2000" b="1" dirty="0" smtClean="0"/>
              <a:t>λ₀</a:t>
            </a:r>
            <a:r>
              <a:rPr lang="en-US" sz="2000" b="1" dirty="0" smtClean="0"/>
              <a:t>, </a:t>
            </a:r>
            <a:r>
              <a:rPr lang="ru-RU" sz="2000" b="1" dirty="0" smtClean="0"/>
              <a:t>мода, скачок,</a:t>
            </a:r>
          </a:p>
          <a:p>
            <a:r>
              <a:rPr lang="ru-RU" sz="2000" b="1" dirty="0" smtClean="0"/>
              <a:t>координаты, </a:t>
            </a:r>
            <a:r>
              <a:rPr lang="en-US" sz="2000" b="1" dirty="0" smtClean="0"/>
              <a:t>t, k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3048000"/>
            <a:ext cx="22860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ru-RU" sz="3600" b="1" dirty="0" smtClean="0"/>
              <a:t>Интерполяция</a:t>
            </a:r>
            <a:endParaRPr lang="ru-RU" sz="3600" b="1" dirty="0"/>
          </a:p>
        </p:txBody>
      </p:sp>
      <p:pic>
        <p:nvPicPr>
          <p:cNvPr id="26626" name="Picture 2" descr="C:\Documents and Settings\dima\Рабочий стол\СЕМИНАР 15.10.12\triangul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5419725" cy="5210175"/>
          </a:xfrm>
          <a:prstGeom prst="rect">
            <a:avLst/>
          </a:prstGeom>
          <a:noFill/>
        </p:spPr>
      </p:pic>
      <p:sp>
        <p:nvSpPr>
          <p:cNvPr id="5" name="Куб 4"/>
          <p:cNvSpPr/>
          <p:nvPr/>
        </p:nvSpPr>
        <p:spPr>
          <a:xfrm>
            <a:off x="3200400" y="2819400"/>
            <a:ext cx="288032" cy="288032"/>
          </a:xfrm>
          <a:prstGeom prst="cube">
            <a:avLst/>
          </a:prstGeom>
          <a:solidFill>
            <a:schemeClr val="tx1">
              <a:lumMod val="65000"/>
              <a:lumOff val="35000"/>
              <a:alpha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48400" y="1371600"/>
            <a:ext cx="2743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Для каждой моды, скачка и частоты</a:t>
            </a:r>
          </a:p>
          <a:p>
            <a:pPr algn="ctr"/>
            <a:endParaRPr lang="en-US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en-US" sz="2400" b="1" dirty="0" smtClean="0"/>
              <a:t>t, k</a:t>
            </a:r>
            <a:r>
              <a:rPr lang="ru-RU" sz="2400" b="1" dirty="0" smtClean="0"/>
              <a:t> (</a:t>
            </a:r>
            <a:r>
              <a:rPr lang="el-GR" sz="2400" b="1" dirty="0" smtClean="0"/>
              <a:t>Θ</a:t>
            </a:r>
            <a:r>
              <a:rPr lang="ru-RU" sz="2400" b="1" dirty="0" smtClean="0"/>
              <a:t>)</a:t>
            </a:r>
            <a:endParaRPr lang="en-US" sz="2400" b="1" dirty="0" smtClean="0"/>
          </a:p>
          <a:p>
            <a:pPr algn="ctr"/>
            <a:endParaRPr lang="en-US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en-US" sz="2400" b="1" dirty="0" smtClean="0"/>
              <a:t>Vg,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поляризация</a:t>
            </a:r>
            <a:endParaRPr lang="en-US" sz="2400" b="1" dirty="0" smtClean="0"/>
          </a:p>
        </p:txBody>
      </p:sp>
      <p:sp>
        <p:nvSpPr>
          <p:cNvPr id="8" name="Стрелка вниз 7"/>
          <p:cNvSpPr/>
          <p:nvPr/>
        </p:nvSpPr>
        <p:spPr>
          <a:xfrm>
            <a:off x="7239000" y="4191000"/>
            <a:ext cx="533400" cy="7620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239000" y="2743200"/>
            <a:ext cx="533400" cy="7620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f-t </a:t>
            </a:r>
            <a:r>
              <a:rPr lang="ru-RU" sz="3600" b="1" dirty="0" smtClean="0"/>
              <a:t>диаграмма</a:t>
            </a:r>
            <a:endParaRPr lang="ru-RU" sz="3600" b="1" dirty="0"/>
          </a:p>
        </p:txBody>
      </p:sp>
      <p:pic>
        <p:nvPicPr>
          <p:cNvPr id="27654" name="Picture 6" descr="C:\Documents and Settings\dima\Рабочий стол\СЕМИНАР 15.10.12\f_t_diagramm lat=10, h=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5114925" cy="2971800"/>
          </a:xfrm>
          <a:prstGeom prst="rect">
            <a:avLst/>
          </a:prstGeom>
          <a:noFill/>
        </p:spPr>
      </p:pic>
      <p:pic>
        <p:nvPicPr>
          <p:cNvPr id="27655" name="Picture 7" descr="C:\Documents and Settings\dima\Рабочий стол\СЕМИНАР 15.10.12\f_t_diagramm lat=-10, h=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29000"/>
            <a:ext cx="5114925" cy="3287713"/>
          </a:xfrm>
          <a:prstGeom prst="rect">
            <a:avLst/>
          </a:prstGeom>
          <a:noFill/>
        </p:spPr>
      </p:pic>
      <p:pic>
        <p:nvPicPr>
          <p:cNvPr id="27656" name="Picture 8" descr="C:\Documents and Settings\dima\Рабочий стол\СЕМИНАР 15.10.12\cro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066800"/>
            <a:ext cx="3581400" cy="2514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934200" y="1219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f=300Hz, </a:t>
            </a:r>
          </a:p>
          <a:p>
            <a:r>
              <a:rPr lang="el-GR" b="1" dirty="0" smtClean="0"/>
              <a:t>λ₀</a:t>
            </a:r>
            <a:r>
              <a:rPr lang="en-US" b="1" dirty="0" smtClean="0"/>
              <a:t>=14.5°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27432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f=100Hz, </a:t>
            </a:r>
          </a:p>
          <a:p>
            <a:r>
              <a:rPr lang="el-GR" b="1" dirty="0" smtClean="0"/>
              <a:t>λ₀</a:t>
            </a:r>
            <a:r>
              <a:rPr lang="en-US" b="1" dirty="0" smtClean="0"/>
              <a:t>=11°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13" name="Куб 12"/>
          <p:cNvSpPr/>
          <p:nvPr/>
        </p:nvSpPr>
        <p:spPr>
          <a:xfrm>
            <a:off x="7467600" y="2667000"/>
            <a:ext cx="288032" cy="288032"/>
          </a:xfrm>
          <a:prstGeom prst="cube">
            <a:avLst/>
          </a:prstGeom>
          <a:solidFill>
            <a:schemeClr val="tx1">
              <a:lumMod val="65000"/>
              <a:lumOff val="35000"/>
              <a:alpha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7" name="Picture 9" descr="C:\Documents and Settings\dima\Рабочий стол\СЕМИНАР 15.10.12\reflec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657600"/>
            <a:ext cx="3581400" cy="2971800"/>
          </a:xfrm>
          <a:prstGeom prst="rect">
            <a:avLst/>
          </a:prstGeom>
          <a:noFill/>
        </p:spPr>
      </p:pic>
      <p:sp>
        <p:nvSpPr>
          <p:cNvPr id="15" name="Куб 14"/>
          <p:cNvSpPr/>
          <p:nvPr/>
        </p:nvSpPr>
        <p:spPr>
          <a:xfrm>
            <a:off x="7239000" y="4724400"/>
            <a:ext cx="288032" cy="288032"/>
          </a:xfrm>
          <a:prstGeom prst="cube">
            <a:avLst/>
          </a:prstGeom>
          <a:solidFill>
            <a:schemeClr val="tx1">
              <a:lumMod val="65000"/>
              <a:lumOff val="35000"/>
              <a:alpha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</a:t>
            </a:r>
            <a:r>
              <a:rPr lang="ru-RU" sz="3600" b="1" dirty="0" smtClean="0"/>
              <a:t>Поляризация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06680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Первый скачок</a:t>
            </a:r>
            <a:r>
              <a:rPr lang="en-US" sz="2200" b="1" dirty="0" smtClean="0"/>
              <a:t>, </a:t>
            </a:r>
            <a:r>
              <a:rPr lang="ru-RU" sz="2200" b="1" dirty="0" smtClean="0"/>
              <a:t> Р мода</a:t>
            </a:r>
            <a:r>
              <a:rPr lang="en-US" sz="2200" b="1" dirty="0" smtClean="0"/>
              <a:t>,   f=130Hz</a:t>
            </a:r>
            <a:endParaRPr lang="ru-RU" sz="2200" b="1" dirty="0"/>
          </a:p>
        </p:txBody>
      </p:sp>
      <p:pic>
        <p:nvPicPr>
          <p:cNvPr id="1028" name="Picture 4" descr="C:\Documents and Settings\dima\Рабочий стол\СЕМИНАР 15.10.12\theta f=130H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4343400" cy="4419600"/>
          </a:xfrm>
          <a:prstGeom prst="rect">
            <a:avLst/>
          </a:prstGeom>
          <a:noFill/>
        </p:spPr>
      </p:pic>
      <p:pic>
        <p:nvPicPr>
          <p:cNvPr id="1029" name="Picture 5" descr="C:\Documents and Settings\dima\Рабочий стол\СЕМИНАР 15.10.12\polarization f=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828800"/>
            <a:ext cx="44958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Расчет спектральной интенсивности</a:t>
            </a:r>
            <a:endParaRPr lang="ru-RU" sz="3600" b="1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990600"/>
            <a:ext cx="4267200" cy="647700"/>
          </a:xfrm>
          <a:prstGeom prst="rect">
            <a:avLst/>
          </a:prstGeom>
          <a:noFill/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752600"/>
            <a:ext cx="4010025" cy="1038225"/>
          </a:xfrm>
          <a:prstGeom prst="rect">
            <a:avLst/>
          </a:prstGeom>
          <a:noFill/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1495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667000"/>
            <a:ext cx="5210175" cy="1028700"/>
          </a:xfrm>
          <a:prstGeom prst="rect">
            <a:avLst/>
          </a:prstGeom>
          <a:noFill/>
        </p:spPr>
      </p:pic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733800"/>
            <a:ext cx="4657725" cy="676275"/>
          </a:xfrm>
          <a:prstGeom prst="rect">
            <a:avLst/>
          </a:prstGeom>
          <a:noFill/>
        </p:spPr>
      </p:pic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410200"/>
            <a:ext cx="4048125" cy="1038225"/>
          </a:xfrm>
          <a:prstGeom prst="rect">
            <a:avLst/>
          </a:prstGeom>
          <a:noFill/>
        </p:spPr>
      </p:pic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1495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419600"/>
            <a:ext cx="4743450" cy="1028700"/>
          </a:xfrm>
          <a:prstGeom prst="rect">
            <a:avLst/>
          </a:prstGeom>
          <a:noFill/>
        </p:spPr>
      </p:pic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5562600"/>
            <a:ext cx="3581400" cy="866775"/>
          </a:xfrm>
          <a:prstGeom prst="rect">
            <a:avLst/>
          </a:prstGeom>
          <a:noFill/>
        </p:spPr>
      </p:pic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876800" y="5334000"/>
            <a:ext cx="39624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C:\Users\Дмитрий\Work\presentations\PLASMA_PHYSICS_2014\cel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1066800"/>
            <a:ext cx="2917825" cy="2373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Экспериментальные данные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Волновой эксперимент на борту </a:t>
            </a:r>
            <a:r>
              <a:rPr lang="en-US" dirty="0" smtClean="0"/>
              <a:t>DEMETER</a:t>
            </a:r>
            <a:r>
              <a:rPr lang="ru-RU" dirty="0" smtClean="0"/>
              <a:t> (2004-2010):</a:t>
            </a:r>
          </a:p>
          <a:p>
            <a:pPr marL="0" indent="0" algn="just"/>
            <a:r>
              <a:rPr lang="ru-RU" dirty="0" smtClean="0"/>
              <a:t> </a:t>
            </a:r>
            <a:r>
              <a:rPr lang="en-US" dirty="0" smtClean="0"/>
              <a:t>ICE (3 </a:t>
            </a:r>
            <a:r>
              <a:rPr lang="ru-RU" dirty="0" smtClean="0"/>
              <a:t>компоненты электрического поля)</a:t>
            </a:r>
          </a:p>
          <a:p>
            <a:pPr marL="0" indent="0" algn="just"/>
            <a:r>
              <a:rPr lang="ru-RU" dirty="0" smtClean="0"/>
              <a:t> </a:t>
            </a:r>
            <a:r>
              <a:rPr lang="en-US" dirty="0" smtClean="0"/>
              <a:t>IMSC</a:t>
            </a:r>
            <a:r>
              <a:rPr lang="ru-RU" dirty="0" smtClean="0"/>
              <a:t> (3 компоненты магнитного поля)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Диапазон частот 15Гц – 1кГц (КНЧ, </a:t>
            </a:r>
            <a:r>
              <a:rPr lang="en-US" dirty="0" smtClean="0"/>
              <a:t>ELF</a:t>
            </a:r>
            <a:r>
              <a:rPr lang="ru-RU" dirty="0" smtClean="0"/>
              <a:t>);</a:t>
            </a:r>
          </a:p>
          <a:p>
            <a:pPr marL="0" indent="0" algn="just">
              <a:buNone/>
            </a:pPr>
            <a:r>
              <a:rPr lang="ru-RU" dirty="0" smtClean="0"/>
              <a:t>Частота оцифровки 2,5кГц;</a:t>
            </a:r>
          </a:p>
          <a:p>
            <a:pPr marL="0" indent="0" algn="just">
              <a:buNone/>
            </a:pPr>
            <a:r>
              <a:rPr lang="ru-RU" dirty="0" smtClean="0"/>
              <a:t>Круговая полярная орбита;</a:t>
            </a:r>
          </a:p>
          <a:p>
            <a:pPr marL="0" indent="0" algn="just">
              <a:buNone/>
            </a:pPr>
            <a:r>
              <a:rPr lang="ru-RU" dirty="0" smtClean="0"/>
              <a:t>Высота</a:t>
            </a:r>
            <a:r>
              <a:rPr lang="en-US" dirty="0" smtClean="0"/>
              <a:t>   </a:t>
            </a:r>
            <a:r>
              <a:rPr lang="ru-RU" dirty="0" smtClean="0"/>
              <a:t> </a:t>
            </a:r>
            <a:r>
              <a:rPr lang="en-US" dirty="0" smtClean="0"/>
              <a:t>̴</a:t>
            </a:r>
            <a:r>
              <a:rPr lang="ru-RU" dirty="0" smtClean="0"/>
              <a:t> 710 км;</a:t>
            </a:r>
          </a:p>
          <a:p>
            <a:pPr marL="0" indent="0" algn="just">
              <a:buNone/>
            </a:pPr>
            <a:r>
              <a:rPr lang="ru-RU" dirty="0" smtClean="0"/>
              <a:t>Средние и низкие широты (±65°).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Модель и эксперимент</a:t>
            </a:r>
            <a:endParaRPr lang="ru-RU" sz="3600" b="1" dirty="0"/>
          </a:p>
        </p:txBody>
      </p:sp>
      <p:pic>
        <p:nvPicPr>
          <p:cNvPr id="1027" name="Picture 3" descr="C:\Users\Дмитрий\Work\presentations\PLASMA_PHYSICS_2014\20080912 151844 E2 &amp; B2 (all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1" cy="588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Распространение волн диапазонов УНЧ/КНЧ/ОНЧ, инициируемых разрядами </a:t>
            </a:r>
            <a:endParaRPr lang="ru-RU" sz="3600" b="1" dirty="0"/>
          </a:p>
        </p:txBody>
      </p:sp>
      <p:pic>
        <p:nvPicPr>
          <p:cNvPr id="3" name="Picture 2" descr="C:\Users\Дмитрий\Work\presentations\PLASMA_PHYSICS_2014\Earth(fina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648451" cy="474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Сингулярное разложение матрицы</a:t>
            </a:r>
            <a:endParaRPr lang="ru-RU" sz="3600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066800"/>
            <a:ext cx="6848475" cy="4953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362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676400"/>
            <a:ext cx="6600825" cy="904875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362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590800"/>
            <a:ext cx="5419725" cy="1866900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2324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648200"/>
            <a:ext cx="6867525" cy="457200"/>
          </a:xfrm>
          <a:prstGeom prst="rect">
            <a:avLst/>
          </a:prstGeom>
          <a:noFill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l"/>
              </a:tabLst>
            </a:pPr>
            <a:r>
              <a:rPr kumimoji="0" lang="en-U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l"/>
              </a:tabLst>
            </a:pPr>
            <a:r>
              <a:rPr kumimoji="0" lang="en-U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l"/>
              </a:tabLst>
            </a:pPr>
            <a:r>
              <a: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5257800"/>
            <a:ext cx="6991350" cy="81915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6096000" y="6172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Santolik</a:t>
            </a:r>
            <a:r>
              <a:rPr lang="en-US" sz="2400" b="1" dirty="0" smtClean="0"/>
              <a:t> et al., 2003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Модель и эксперимент</a:t>
            </a:r>
            <a:endParaRPr lang="ru-RU" sz="3600" b="1" dirty="0"/>
          </a:p>
        </p:txBody>
      </p:sp>
      <p:pic>
        <p:nvPicPr>
          <p:cNvPr id="2050" name="Picture 2" descr="C:\Users\Дмитрий\Work\presentations\PLASMA_PHYSICS_2014\20080912 151844 Ellipt &amp; Theta (all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1" cy="588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Модель и эксперимент</a:t>
            </a:r>
            <a:endParaRPr lang="ru-RU" sz="3600" b="1" dirty="0"/>
          </a:p>
        </p:txBody>
      </p:sp>
      <p:pic>
        <p:nvPicPr>
          <p:cNvPr id="3074" name="Picture 2" descr="C:\Users\Дмитрий\Work\presentations\PLASMA_PHYSICS_2014\20080912 151844 Poynting (all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Ионосферное отражение</a:t>
            </a:r>
            <a:endParaRPr lang="ru-RU" sz="3600" b="1" dirty="0"/>
          </a:p>
        </p:txBody>
      </p:sp>
      <p:pic>
        <p:nvPicPr>
          <p:cNvPr id="5122" name="Picture 2" descr="C:\Users\Дмитрий\Work\presentations\PLASMA_PHYSICS_2014\20050605 161410 E2 &amp; B2 (all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886450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6372000" y="3352800"/>
            <a:ext cx="457200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372000" y="1332000"/>
            <a:ext cx="0" cy="219600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822000" y="1332000"/>
            <a:ext cx="0" cy="219600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516000" y="3276600"/>
            <a:ext cx="457200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516000" y="1309200"/>
            <a:ext cx="0" cy="219600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984000" y="1309200"/>
            <a:ext cx="0" cy="219600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668400" y="3200400"/>
            <a:ext cx="457200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668400" y="1309200"/>
            <a:ext cx="0" cy="219600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136400" y="1309200"/>
            <a:ext cx="0" cy="219600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876000" y="3124200"/>
            <a:ext cx="457200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876000" y="1309200"/>
            <a:ext cx="0" cy="219600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344000" y="1309200"/>
            <a:ext cx="0" cy="219600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Ионосферное отражение</a:t>
            </a:r>
            <a:endParaRPr lang="ru-RU" sz="3600" b="1" dirty="0"/>
          </a:p>
        </p:txBody>
      </p:sp>
      <p:pic>
        <p:nvPicPr>
          <p:cNvPr id="6146" name="Picture 2" descr="C:\Users\Дмитрий\Work\presentations\PLASMA_PHYSICS_2014\20050605 161410 Ell &amp; Theta (all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88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Ионосферное отражение</a:t>
            </a:r>
            <a:endParaRPr lang="ru-RU" sz="3600" b="1" dirty="0"/>
          </a:p>
        </p:txBody>
      </p:sp>
      <p:pic>
        <p:nvPicPr>
          <p:cNvPr id="7171" name="Picture 3" descr="C:\Users\Дмитрий\Work\presentations\PLASMA_PHYSICS_2014\20050605 161410 Poynting (all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Задачи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510540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3000" dirty="0" smtClean="0"/>
              <a:t>моделирование распространения КНЧ волн, выявление особенностей их магнитосферных траекторий и поляризационных характеристик;</a:t>
            </a:r>
          </a:p>
          <a:p>
            <a:pPr algn="just"/>
            <a:r>
              <a:rPr lang="ru-RU" sz="3000" dirty="0" smtClean="0"/>
              <a:t>построение модельных спектрограмм, а также поляризации излучения, наблюдаемых в заданной точке (моделирование спутниковых измерений);</a:t>
            </a:r>
          </a:p>
          <a:p>
            <a:pPr algn="just"/>
            <a:r>
              <a:rPr lang="ru-RU" sz="3000" dirty="0" smtClean="0"/>
              <a:t>построение аналогичных характеристик, получаемых в эксперименте (по данным спутника </a:t>
            </a:r>
            <a:r>
              <a:rPr lang="en-US" sz="3000" dirty="0" smtClean="0"/>
              <a:t>DEMETER).</a:t>
            </a:r>
            <a:endParaRPr lang="ru-RU" sz="3000" dirty="0" smtClean="0"/>
          </a:p>
          <a:p>
            <a:pPr algn="just"/>
            <a:r>
              <a:rPr lang="ru-RU" sz="3000" dirty="0" smtClean="0"/>
              <a:t>сравнительный анализ спектрограмм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ru-RU" sz="3600" b="1" dirty="0" smtClean="0"/>
              <a:t>Методы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ru-RU" dirty="0" smtClean="0"/>
              <a:t>Приближение геометрической оптики: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Диффузионная модель распределения плазмы:</a:t>
            </a:r>
            <a:endParaRPr lang="en-US" dirty="0" smtClean="0"/>
          </a:p>
          <a:p>
            <a:endParaRPr lang="ru-RU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71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572000"/>
            <a:ext cx="5486400" cy="942975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171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2362200"/>
            <a:ext cx="3581400" cy="78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Дисперсионное уравнение</a:t>
            </a:r>
            <a:endParaRPr lang="ru-RU" sz="3600" b="1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676400"/>
            <a:ext cx="4038600" cy="762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33400" y="2895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где</a:t>
            </a:r>
            <a:endParaRPr lang="ru-RU" dirty="0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971800"/>
            <a:ext cx="2686050" cy="352425"/>
          </a:xfrm>
          <a:prstGeom prst="rect">
            <a:avLst/>
          </a:prstGeom>
          <a:noFill/>
        </p:spPr>
      </p:pic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276600"/>
            <a:ext cx="4610100" cy="352425"/>
          </a:xfrm>
          <a:prstGeom prst="rect">
            <a:avLst/>
          </a:prstGeom>
          <a:noFill/>
        </p:spPr>
      </p:pic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581400"/>
            <a:ext cx="1781175" cy="352425"/>
          </a:xfrm>
          <a:prstGeom prst="rect">
            <a:avLst/>
          </a:prstGeom>
          <a:noFill/>
        </p:spPr>
      </p:pic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" y="3886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038600"/>
            <a:ext cx="2990850" cy="914400"/>
          </a:xfrm>
          <a:prstGeom prst="rect">
            <a:avLst/>
          </a:prstGeom>
          <a:noFill/>
        </p:spPr>
      </p:pic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430" name="Picture 2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5105400"/>
            <a:ext cx="2790825" cy="809625"/>
          </a:xfrm>
          <a:prstGeom prst="rect">
            <a:avLst/>
          </a:prstGeom>
          <a:noFill/>
        </p:spPr>
      </p:pic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433" name="Picture 2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5105400"/>
            <a:ext cx="4762500" cy="809625"/>
          </a:xfrm>
          <a:prstGeom prst="rect">
            <a:avLst/>
          </a:prstGeom>
          <a:noFill/>
        </p:spPr>
      </p:pic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3400" y="10668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Общий вид дисперсионного уравнения для холодной плазмы: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57200" y="1524000"/>
            <a:ext cx="44196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Решение дисперсионного уравнения</a:t>
            </a:r>
            <a:endParaRPr lang="ru-RU" sz="3600" b="1" dirty="0"/>
          </a:p>
        </p:txBody>
      </p:sp>
      <p:pic>
        <p:nvPicPr>
          <p:cNvPr id="22530" name="Picture 2" descr="C:\Documents and Settings\dima\Рабочий стол\СЕМИНАР 15.10.12\disp_rel_s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7591425" cy="554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Приближение геометрической оптики</a:t>
            </a:r>
            <a:endParaRPr lang="ru-RU" sz="3600" b="1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066800"/>
            <a:ext cx="5638800" cy="68580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362200"/>
            <a:ext cx="2009775" cy="3429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905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Переход к каноническим переменным: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2895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где</a:t>
            </a:r>
            <a:endParaRPr lang="ru-RU" dirty="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505200"/>
            <a:ext cx="2686050" cy="381000"/>
          </a:xfrm>
          <a:prstGeom prst="rect">
            <a:avLst/>
          </a:prstGeom>
          <a:noFill/>
        </p:spPr>
      </p:pic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962400"/>
            <a:ext cx="7258050" cy="714375"/>
          </a:xfrm>
          <a:prstGeom prst="rect">
            <a:avLst/>
          </a:prstGeom>
          <a:noFill/>
        </p:spPr>
      </p:pic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1171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743200"/>
            <a:ext cx="6191250" cy="723900"/>
          </a:xfrm>
          <a:prstGeom prst="rect">
            <a:avLst/>
          </a:prstGeom>
          <a:noFill/>
        </p:spPr>
      </p:pic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953000"/>
            <a:ext cx="3990975" cy="676275"/>
          </a:xfrm>
          <a:prstGeom prst="rect">
            <a:avLst/>
          </a:prstGeom>
          <a:noFill/>
        </p:spPr>
      </p:pic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51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5715000"/>
            <a:ext cx="3476625" cy="676275"/>
          </a:xfrm>
          <a:prstGeom prst="rect">
            <a:avLst/>
          </a:prstGeom>
          <a:noFill/>
        </p:spPr>
      </p:pic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62000" y="4876800"/>
            <a:ext cx="4191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09600" y="2286000"/>
            <a:ext cx="22860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09600" y="914400"/>
            <a:ext cx="3276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Модель распределения плазмы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Гиротропная</a:t>
            </a:r>
            <a:r>
              <a:rPr lang="ru-RU" dirty="0" smtClean="0"/>
              <a:t> модель              </a:t>
            </a:r>
            <a:r>
              <a:rPr lang="en-US" dirty="0" smtClean="0"/>
              <a:t>    </a:t>
            </a:r>
            <a:r>
              <a:rPr lang="ru-RU" dirty="0" smtClean="0"/>
              <a:t>абсолютные значения концентрации электронов 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819400" y="12192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4800" y="1676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Диффузионная модель              относительные значения концентрации ионов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819400" y="16764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C:\Documents and Settings\dima\Рабочий стол\СЕМИНАР 15.10.12\plasma distrib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62200"/>
            <a:ext cx="4462622" cy="4191000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462" name="Picture 6" descr="C:\Documents and Settings\dima\Рабочий стол\СЕМИНАР 15.10.12\density prof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Распространение КНЧ волн: </a:t>
            </a:r>
            <a:r>
              <a:rPr lang="en-US" sz="3600" b="1" dirty="0" smtClean="0"/>
              <a:t>S</a:t>
            </a:r>
            <a:r>
              <a:rPr lang="ru-RU" sz="3600" b="1" dirty="0" smtClean="0"/>
              <a:t>-мода</a:t>
            </a:r>
            <a:endParaRPr lang="ru-RU" sz="3600" dirty="0"/>
          </a:p>
        </p:txBody>
      </p:sp>
      <p:pic>
        <p:nvPicPr>
          <p:cNvPr id="24579" name="Picture 3" descr="C:\Documents and Settings\dima\Рабочий стол\СЕМИНАР 15.10.12\f=400Hz, lat=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14400"/>
            <a:ext cx="69342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</TotalTime>
  <Words>325</Words>
  <Application>Microsoft Office PowerPoint</Application>
  <PresentationFormat>Экран (4:3)</PresentationFormat>
  <Paragraphs>79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Анализ спектральных и поляризационных характеристик электромагнитных волн,  инициируемых молниевыми разрядами (диапазон КНЧ): сопоставление реальных и  модельных спектрограмм.</vt:lpstr>
      <vt:lpstr>Распространение волн диапазонов УНЧ/КНЧ/ОНЧ, инициируемых разрядами </vt:lpstr>
      <vt:lpstr>Задачи</vt:lpstr>
      <vt:lpstr>Методы</vt:lpstr>
      <vt:lpstr>Дисперсионное уравнение</vt:lpstr>
      <vt:lpstr>Решение дисперсионного уравнения</vt:lpstr>
      <vt:lpstr>Приближение геометрической оптики</vt:lpstr>
      <vt:lpstr>Модель распределения плазмы</vt:lpstr>
      <vt:lpstr>Распространение КНЧ волн: S-мода</vt:lpstr>
      <vt:lpstr>Распространение КНЧ волн: Р-мода</vt:lpstr>
      <vt:lpstr>Распространение КНЧ волн: Р-мода</vt:lpstr>
      <vt:lpstr>Модельные волновые параметры</vt:lpstr>
      <vt:lpstr>База данных модельных траекторий</vt:lpstr>
      <vt:lpstr>Интерполяция</vt:lpstr>
      <vt:lpstr>f-t диаграмма</vt:lpstr>
      <vt:lpstr> Поляризация</vt:lpstr>
      <vt:lpstr>Расчет спектральной интенсивности</vt:lpstr>
      <vt:lpstr>Экспериментальные данные</vt:lpstr>
      <vt:lpstr>Модель и эксперимент</vt:lpstr>
      <vt:lpstr>Сингулярное разложение матрицы</vt:lpstr>
      <vt:lpstr>Модель и эксперимент</vt:lpstr>
      <vt:lpstr>Модель и эксперимент</vt:lpstr>
      <vt:lpstr>Ионосферное отражение</vt:lpstr>
      <vt:lpstr>Ионосферное отражение</vt:lpstr>
      <vt:lpstr>Ионосферное отражение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спектральных и поляризационных характеристик электромагнитных волн,  инициируемых молниевыми разрядами (диапазон КНЧ): сопоставление реальных и  модельных спектрограмм</dc:title>
  <dc:creator/>
  <cp:lastModifiedBy>Dmitry</cp:lastModifiedBy>
  <cp:revision>155</cp:revision>
  <dcterms:created xsi:type="dcterms:W3CDTF">2006-08-16T00:00:00Z</dcterms:created>
  <dcterms:modified xsi:type="dcterms:W3CDTF">2014-02-10T11:52:59Z</dcterms:modified>
</cp:coreProperties>
</file>