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83" r:id="rId5"/>
    <p:sldId id="258" r:id="rId6"/>
    <p:sldId id="272" r:id="rId7"/>
    <p:sldId id="259" r:id="rId8"/>
    <p:sldId id="273" r:id="rId9"/>
    <p:sldId id="264" r:id="rId10"/>
    <p:sldId id="275" r:id="rId11"/>
    <p:sldId id="268" r:id="rId12"/>
    <p:sldId id="276" r:id="rId13"/>
    <p:sldId id="277" r:id="rId14"/>
    <p:sldId id="265" r:id="rId15"/>
    <p:sldId id="260" r:id="rId16"/>
    <p:sldId id="261" r:id="rId17"/>
    <p:sldId id="279" r:id="rId18"/>
    <p:sldId id="278" r:id="rId19"/>
    <p:sldId id="269" r:id="rId20"/>
    <p:sldId id="262" r:id="rId21"/>
    <p:sldId id="271" r:id="rId22"/>
    <p:sldId id="263" r:id="rId23"/>
    <p:sldId id="281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1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0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86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97CDF2-003F-4FDE-B721-B3543934C4A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418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456534-F840-465D-95A4-841EE0447E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9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AB71E6-D431-4A5D-8F78-91ABD5D24B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86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8A6730-CEEB-41A1-A0E2-BFE580F3DDD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8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6CA127-D33C-4ECA-8F9F-142CCF0DF76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06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957C92-BE37-4012-B98D-821B219C74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07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5D1BFF-954B-4EE9-90D9-842C76DF8C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5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FEFA5E5-DE08-4F42-9901-CB49A18F382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41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B5E789-288A-4349-B30C-59644390C9B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8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AF8D54-74B3-4D5A-9A06-43305ABCFD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00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84E19C-0158-48CB-8FCA-36310EBFA1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47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43030E4F-D7D0-4C4E-804F-19CBE139F8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87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8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4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9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33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99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1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25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74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0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03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63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2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0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59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83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0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6CE3B-269A-49D3-89B4-E2CF8C9C231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CC0B5-5E1A-4DEC-87BE-79032B9E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36C19A0E-F96E-4132-8062-34F126C1293C}" type="slidenum">
              <a:rPr lang="ru-RU"/>
              <a:pPr defTabSz="407526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6CE3B-269A-49D3-89B4-E2CF8C9C23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CC0B5-5E1A-4DEC-87BE-79032B9E92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8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b="1" cap="all" dirty="0">
                <a:solidFill>
                  <a:schemeClr val="bg1"/>
                </a:solidFill>
              </a:rPr>
              <a:t>Применение методов математической морфологии к данным наземных наблюдений полярных сияний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Б.В. </a:t>
            </a:r>
            <a:r>
              <a:rPr lang="ru-RU" b="1" dirty="0" err="1">
                <a:solidFill>
                  <a:schemeClr val="bg1"/>
                </a:solidFill>
              </a:rPr>
              <a:t>Козелов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sz="2800" i="1" dirty="0">
                <a:solidFill>
                  <a:schemeClr val="bg1"/>
                </a:solidFill>
              </a:rPr>
              <a:t>ПГИ КНЦ РАН, г. Апатиты, Россия</a:t>
            </a:r>
            <a:endParaRPr lang="en-US" sz="2800" i="1" dirty="0">
              <a:solidFill>
                <a:schemeClr val="bg1"/>
              </a:solidFill>
            </a:endParaRPr>
          </a:p>
          <a:p>
            <a:r>
              <a:rPr lang="ru-RU" sz="2800" i="1" dirty="0">
                <a:solidFill>
                  <a:schemeClr val="bg1"/>
                </a:solidFill>
              </a:rPr>
              <a:t>Boris.Kozelov@gmail.com 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2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Пример применения к графику функции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=50 [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400</m:t>
                                </m:r>
                              </m:den>
                            </m:f>
                          </m:e>
                        </m:func>
                      </m:e>
                    </m:func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func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 smtClean="0"/>
                  <a:t> +130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blipFill rotWithShape="1">
                <a:blip r:embed="rId2"/>
                <a:stretch>
                  <a:fillRect l="-423" r="-423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3312368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A</a:t>
            </a:r>
            <a:r>
              <a:rPr lang="en-US" sz="2400" dirty="0" smtClean="0"/>
              <a:t> ={</a:t>
            </a:r>
            <a:r>
              <a:rPr lang="ru-RU" sz="2400" dirty="0" smtClean="0"/>
              <a:t>точки </a:t>
            </a:r>
            <a:r>
              <a:rPr lang="en-US" sz="2400" dirty="0" smtClean="0">
                <a:sym typeface="Symbol"/>
              </a:rPr>
              <a:t></a:t>
            </a:r>
            <a:r>
              <a:rPr lang="ru-RU" sz="2400" dirty="0" smtClean="0">
                <a:sym typeface="Symbol"/>
              </a:rPr>
              <a:t> </a:t>
            </a:r>
            <a:r>
              <a:rPr lang="en-US" sz="2400" i="1" dirty="0" smtClean="0">
                <a:sym typeface="Symbol"/>
              </a:rPr>
              <a:t>f</a:t>
            </a:r>
            <a:r>
              <a:rPr lang="en-US" sz="2400" dirty="0" smtClean="0">
                <a:sym typeface="Symbol"/>
              </a:rPr>
              <a:t>(</a:t>
            </a:r>
            <a:r>
              <a:rPr lang="en-US" sz="2400" i="1" dirty="0" smtClean="0">
                <a:sym typeface="Symbol"/>
              </a:rPr>
              <a:t>x</a:t>
            </a:r>
            <a:r>
              <a:rPr lang="en-US" sz="2400" dirty="0" smtClean="0">
                <a:sym typeface="Symbol"/>
              </a:rPr>
              <a:t>)</a:t>
            </a:r>
            <a:r>
              <a:rPr lang="en-US" sz="2400" dirty="0" smtClean="0"/>
              <a:t>}</a:t>
            </a:r>
          </a:p>
          <a:p>
            <a:pPr marL="0" indent="0">
              <a:buNone/>
            </a:pPr>
            <a:r>
              <a:rPr lang="en-US" sz="2400" i="1" dirty="0" smtClean="0"/>
              <a:t>B</a:t>
            </a:r>
            <a:r>
              <a:rPr lang="en-US" sz="2400" dirty="0" smtClean="0"/>
              <a:t> =</a:t>
            </a:r>
            <a:r>
              <a:rPr lang="ru-RU" sz="2400" dirty="0" smtClean="0"/>
              <a:t> </a:t>
            </a:r>
            <a:r>
              <a:rPr lang="en-US" sz="2400" dirty="0" smtClean="0"/>
              <a:t>[0,10] - </a:t>
            </a:r>
            <a:r>
              <a:rPr lang="ru-RU" sz="2400" dirty="0" smtClean="0"/>
              <a:t>отрезок</a:t>
            </a:r>
            <a:endParaRPr lang="en-US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</a:rPr>
              <a:t>Открытие</a:t>
            </a:r>
            <a:r>
              <a:rPr lang="ru-RU" sz="2400" dirty="0"/>
              <a:t> </a:t>
            </a:r>
            <a:r>
              <a:rPr lang="en-US" sz="2400" dirty="0"/>
              <a:t>(opening): </a:t>
            </a:r>
            <a:r>
              <a:rPr lang="ru-RU" sz="2400" dirty="0"/>
              <a:t>  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 </a:t>
            </a: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ɵ</a:t>
            </a:r>
            <a:r>
              <a:rPr lang="en-US" sz="2400" i="1" dirty="0">
                <a:solidFill>
                  <a:srgbClr val="000000"/>
                </a:solidFill>
              </a:rPr>
              <a:t> B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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B</a:t>
            </a:r>
            <a:endParaRPr lang="ru-RU" sz="24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Закрытие</a:t>
            </a:r>
            <a:r>
              <a:rPr lang="en-US" sz="2400" dirty="0"/>
              <a:t> (closing): </a:t>
            </a:r>
            <a:r>
              <a:rPr lang="ru-RU" sz="2400" dirty="0"/>
              <a:t>  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</a:rPr>
              <a:t>A </a:t>
            </a:r>
            <a:r>
              <a:rPr lang="en-US" sz="2400" dirty="0">
                <a:solidFill>
                  <a:srgbClr val="000000"/>
                </a:solidFill>
                <a:sym typeface="Symbol"/>
              </a:rPr>
              <a:t>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) ɵ </a:t>
            </a:r>
            <a:r>
              <a:rPr lang="en-US" sz="2400" i="1" dirty="0" smtClean="0">
                <a:solidFill>
                  <a:srgbClr val="000000"/>
                </a:solidFill>
              </a:rPr>
              <a:t>B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1"/>
            <a:ext cx="4896544" cy="44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50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Пример применения к графику функции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=50 [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400</m:t>
                                </m:r>
                              </m:den>
                            </m:f>
                          </m:e>
                        </m:func>
                      </m:e>
                    </m:func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func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 smtClean="0"/>
                  <a:t> +130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blipFill rotWithShape="1">
                <a:blip r:embed="rId2"/>
                <a:stretch>
                  <a:fillRect l="-423" r="-423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3466734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A</a:t>
            </a:r>
            <a:r>
              <a:rPr lang="en-US" sz="2400" dirty="0" smtClean="0"/>
              <a:t> ={</a:t>
            </a:r>
            <a:r>
              <a:rPr lang="ru-RU" sz="2400" dirty="0" smtClean="0"/>
              <a:t>точки </a:t>
            </a:r>
            <a:r>
              <a:rPr lang="en-US" sz="2400" dirty="0" smtClean="0">
                <a:sym typeface="Symbol"/>
              </a:rPr>
              <a:t></a:t>
            </a:r>
            <a:r>
              <a:rPr lang="ru-RU" sz="2400" dirty="0" smtClean="0">
                <a:sym typeface="Symbol"/>
              </a:rPr>
              <a:t> </a:t>
            </a:r>
            <a:r>
              <a:rPr lang="en-US" sz="2400" i="1" dirty="0" smtClean="0">
                <a:sym typeface="Symbol"/>
              </a:rPr>
              <a:t>f</a:t>
            </a:r>
            <a:r>
              <a:rPr lang="en-US" sz="2400" dirty="0" smtClean="0">
                <a:sym typeface="Symbol"/>
              </a:rPr>
              <a:t>(</a:t>
            </a:r>
            <a:r>
              <a:rPr lang="en-US" sz="2400" i="1" dirty="0" smtClean="0">
                <a:sym typeface="Symbol"/>
              </a:rPr>
              <a:t>x</a:t>
            </a:r>
            <a:r>
              <a:rPr lang="en-US" sz="2400" dirty="0" smtClean="0">
                <a:sym typeface="Symbol"/>
              </a:rPr>
              <a:t>)</a:t>
            </a:r>
            <a:r>
              <a:rPr lang="en-US" sz="2400" dirty="0" smtClean="0"/>
              <a:t>}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i="1" baseline="-25000" dirty="0">
                <a:solidFill>
                  <a:srgbClr val="000000"/>
                </a:solidFill>
              </a:rPr>
              <a:t>t</a:t>
            </a:r>
            <a:r>
              <a:rPr lang="en-US" sz="2400" baseline="-25000" dirty="0">
                <a:solidFill>
                  <a:srgbClr val="000000"/>
                </a:solidFill>
              </a:rPr>
              <a:t>1</a:t>
            </a:r>
            <a:r>
              <a:rPr lang="en-US" sz="2400" dirty="0" smtClean="0"/>
              <a:t> =</a:t>
            </a:r>
            <a:r>
              <a:rPr lang="ru-RU" sz="2400" dirty="0" smtClean="0"/>
              <a:t> </a:t>
            </a:r>
            <a:r>
              <a:rPr lang="en-US" sz="2400" dirty="0" smtClean="0"/>
              <a:t>[0,8]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i="1" baseline="-25000" dirty="0">
                <a:solidFill>
                  <a:srgbClr val="000000"/>
                </a:solidFill>
              </a:rPr>
              <a:t>t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 smtClean="0"/>
              <a:t> </a:t>
            </a:r>
            <a:r>
              <a:rPr lang="en-US" sz="2400" dirty="0"/>
              <a:t>=</a:t>
            </a:r>
            <a:r>
              <a:rPr lang="ru-RU" sz="2400" dirty="0"/>
              <a:t> </a:t>
            </a:r>
            <a:r>
              <a:rPr lang="en-US" sz="2400" dirty="0"/>
              <a:t>[</a:t>
            </a:r>
            <a:r>
              <a:rPr lang="en-US" sz="2400" dirty="0" smtClean="0"/>
              <a:t>0,16]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sz="2400" dirty="0" smtClean="0"/>
              <a:t>Фильтр:     </a:t>
            </a:r>
            <a:endParaRPr lang="ru-RU" sz="2400" dirty="0"/>
          </a:p>
          <a:p>
            <a:pPr marL="0" indent="0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sz="2400" dirty="0"/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F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t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i="1" dirty="0">
                <a:solidFill>
                  <a:srgbClr val="000000"/>
                </a:solidFill>
              </a:rPr>
              <a:t>X</a:t>
            </a:r>
            <a:r>
              <a:rPr lang="en-US" sz="2400" dirty="0">
                <a:solidFill>
                  <a:srgbClr val="000000"/>
                </a:solidFill>
              </a:rPr>
              <a:t>) =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o </a:t>
            </a:r>
            <a:r>
              <a:rPr lang="en-US" sz="2400" i="1" dirty="0">
                <a:solidFill>
                  <a:srgbClr val="FF0000"/>
                </a:solidFill>
              </a:rPr>
              <a:t>B</a:t>
            </a:r>
            <a:r>
              <a:rPr lang="en-US" sz="2400" i="1" baseline="-25000" dirty="0">
                <a:solidFill>
                  <a:srgbClr val="FF0000"/>
                </a:solidFill>
              </a:rPr>
              <a:t>t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B</a:t>
            </a:r>
            <a:r>
              <a:rPr lang="en-US" sz="2400" i="1" baseline="-25000" dirty="0">
                <a:solidFill>
                  <a:srgbClr val="FF0000"/>
                </a:solidFill>
              </a:rPr>
              <a:t>t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–</a:t>
            </a:r>
          </a:p>
          <a:p>
            <a:pPr marL="0" indent="0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(((</a:t>
            </a:r>
            <a:r>
              <a:rPr lang="en-US" sz="2400" i="1" dirty="0">
                <a:solidFill>
                  <a:srgbClr val="002060"/>
                </a:solidFill>
              </a:rPr>
              <a:t>X</a:t>
            </a:r>
            <a:r>
              <a:rPr lang="en-US" sz="2400" dirty="0">
                <a:solidFill>
                  <a:srgbClr val="002060"/>
                </a:solidFill>
              </a:rPr>
              <a:t> o </a:t>
            </a:r>
            <a:r>
              <a:rPr lang="en-US" sz="2400" i="1" dirty="0">
                <a:solidFill>
                  <a:srgbClr val="002060"/>
                </a:solidFill>
              </a:rPr>
              <a:t>B</a:t>
            </a:r>
            <a:r>
              <a:rPr lang="en-US" sz="2400" i="1" baseline="-250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1</a:t>
            </a:r>
            <a:r>
              <a:rPr lang="en-US" sz="2400" dirty="0">
                <a:solidFill>
                  <a:srgbClr val="002060"/>
                </a:solidFill>
              </a:rPr>
              <a:t>) </a:t>
            </a:r>
            <a:r>
              <a:rPr lang="en-US" sz="2400" dirty="0">
                <a:solidFill>
                  <a:srgbClr val="00206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B</a:t>
            </a:r>
            <a:r>
              <a:rPr lang="en-US" sz="2400" i="1" baseline="-250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1</a:t>
            </a:r>
            <a:r>
              <a:rPr lang="en-US" sz="2400" dirty="0">
                <a:solidFill>
                  <a:srgbClr val="002060"/>
                </a:solidFill>
              </a:rPr>
              <a:t>) o </a:t>
            </a:r>
            <a:r>
              <a:rPr lang="en-US" sz="2400" i="1" dirty="0">
                <a:solidFill>
                  <a:srgbClr val="002060"/>
                </a:solidFill>
              </a:rPr>
              <a:t>B</a:t>
            </a:r>
            <a:r>
              <a:rPr lang="en-US" sz="2400" i="1" baseline="-250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) </a:t>
            </a:r>
            <a:r>
              <a:rPr lang="en-US" sz="2400" dirty="0">
                <a:solidFill>
                  <a:srgbClr val="00206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i="1" dirty="0">
                <a:solidFill>
                  <a:srgbClr val="002060"/>
                </a:solidFill>
              </a:rPr>
              <a:t>B</a:t>
            </a:r>
            <a:r>
              <a:rPr lang="en-US" sz="2400" i="1" baseline="-250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endParaRPr lang="ru-RU" sz="2400" baseline="-25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54" y="1916832"/>
            <a:ext cx="488619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96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229" y="53256"/>
            <a:ext cx="8363272" cy="423416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Построение спектра</a:t>
            </a:r>
            <a:endParaRPr lang="ru-R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3052771" cy="46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4808" y="5633333"/>
                <a:ext cx="3546648" cy="42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=50 [</m:t>
                    </m:r>
                    <m:func>
                      <m:funcPr>
                        <m:ctrlPr>
                          <a:rPr lang="en-US" sz="1600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  <m:t>400</m:t>
                                </m:r>
                              </m:den>
                            </m:f>
                          </m:e>
                        </m:func>
                      </m:e>
                    </m:func>
                    <m:r>
                      <a:rPr lang="en-US" sz="1600" b="0" i="1" smtClean="0">
                        <a:latin typeface="Cambria Math"/>
                        <a:ea typeface="Cambria Math"/>
                      </a:rPr>
                      <m:t>+</m:t>
                    </m:r>
                    <m:func>
                      <m:func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func>
                    <m:r>
                      <a:rPr lang="en-US" sz="1600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1600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sz="1600" dirty="0" smtClean="0"/>
                  <a:t> </a:t>
                </a:r>
                <a:endParaRPr lang="ru-RU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808" y="5633333"/>
                <a:ext cx="3546648" cy="422167"/>
              </a:xfrm>
              <a:prstGeom prst="rect">
                <a:avLst/>
              </a:prstGeom>
              <a:blipFill rotWithShape="1">
                <a:blip r:embed="rId3"/>
                <a:stretch>
                  <a:fillRect l="-1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107504" y="548680"/>
            <a:ext cx="5256584" cy="6336704"/>
            <a:chOff x="2286000" y="1632595"/>
            <a:chExt cx="4572000" cy="482074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643336"/>
              <a:ext cx="457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632595"/>
              <a:ext cx="457200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Прямая со стрелкой 5"/>
          <p:cNvCxnSpPr/>
          <p:nvPr/>
        </p:nvCxnSpPr>
        <p:spPr>
          <a:xfrm>
            <a:off x="2735796" y="1700808"/>
            <a:ext cx="9001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735796" y="4653136"/>
            <a:ext cx="9001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148064" y="692696"/>
            <a:ext cx="1008112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48064" y="1916832"/>
            <a:ext cx="1152128" cy="72008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74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1840" y="1428205"/>
            <a:ext cx="2565584" cy="341383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VLF and pulsing aurora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7" y="32133"/>
            <a:ext cx="3135240" cy="31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" y="2183991"/>
            <a:ext cx="9144225" cy="470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 bwMode="auto">
          <a:xfrm flipH="1" flipV="1">
            <a:off x="6988747" y="1012000"/>
            <a:ext cx="1024380" cy="58791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14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7" y="32133"/>
            <a:ext cx="3135240" cy="31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 bwMode="auto">
          <a:xfrm flipH="1" flipV="1">
            <a:off x="6988747" y="1012000"/>
            <a:ext cx="1024380" cy="58791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12475" y="1428205"/>
            <a:ext cx="2565584" cy="341383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VLF and pulsing aurora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" y="1988840"/>
            <a:ext cx="925334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7" y="32133"/>
            <a:ext cx="3135240" cy="31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 bwMode="auto">
          <a:xfrm flipH="1" flipV="1">
            <a:off x="6988747" y="1012000"/>
            <a:ext cx="1024380" cy="58791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12475" y="1428205"/>
            <a:ext cx="2565584" cy="341383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VLF and pulsing aurora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" y="1988840"/>
            <a:ext cx="925334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74374"/>
            <a:ext cx="8136904" cy="45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7" y="32133"/>
            <a:ext cx="3135240" cy="31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67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 bwMode="auto">
          <a:xfrm flipH="1" flipV="1">
            <a:off x="6988747" y="1012000"/>
            <a:ext cx="1024380" cy="58791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12475" y="1428205"/>
            <a:ext cx="2565584" cy="341383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VLF and pulsing aurora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4563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36356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10"/>
          <a:stretch/>
        </p:blipFill>
        <p:spPr bwMode="auto">
          <a:xfrm>
            <a:off x="35496" y="1268760"/>
            <a:ext cx="590465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2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3004379" y="0"/>
            <a:ext cx="613962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65" y="1273297"/>
            <a:ext cx="2778980" cy="856652"/>
          </a:xfrm>
          <a:prstGeom prst="rect">
            <a:avLst/>
          </a:prstGeom>
          <a:noFill/>
        </p:spPr>
        <p:txBody>
          <a:bodyPr wrap="squar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000000"/>
                </a:solidFill>
              </a:rPr>
              <a:t>Example of application of MM filtering to  pulsing multiple arc.</a:t>
            </a:r>
            <a:endParaRPr lang="ru-RU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4612" y="2383811"/>
                <a:ext cx="3189235" cy="4464306"/>
              </a:xfrm>
              <a:prstGeom prst="rect">
                <a:avLst/>
              </a:prstGeom>
            </p:spPr>
            <p:txBody>
              <a:bodyPr wrap="square" lIns="82936" tIns="41469" rIns="82936" bIns="41469">
                <a:spAutoFit/>
              </a:bodyPr>
              <a:lstStyle/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translation: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 err="1">
                    <a:solidFill>
                      <a:srgbClr val="000000"/>
                    </a:solidFill>
                  </a:rPr>
                  <a:t>A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z</a:t>
                </a:r>
                <a:r>
                  <a:rPr lang="ru-RU" dirty="0">
                    <a:solidFill>
                      <a:srgbClr val="000000"/>
                    </a:solidFill>
                  </a:rPr>
                  <a:t> = { </a:t>
                </a:r>
                <a:r>
                  <a:rPr lang="en-US" b="1" dirty="0">
                    <a:solidFill>
                      <a:srgbClr val="000000"/>
                    </a:solidFill>
                  </a:rPr>
                  <a:t>q</a:t>
                </a:r>
                <a:r>
                  <a:rPr lang="ru-RU" dirty="0">
                    <a:solidFill>
                      <a:srgbClr val="000000"/>
                    </a:solidFill>
                  </a:rPr>
                  <a:t> | </a:t>
                </a:r>
                <a:r>
                  <a:rPr lang="en-US" b="1" dirty="0" err="1">
                    <a:solidFill>
                      <a:srgbClr val="000000"/>
                    </a:solidFill>
                  </a:rPr>
                  <a:t>a</a:t>
                </a:r>
                <a:r>
                  <a:rPr lang="en-US" dirty="0" err="1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i="1" dirty="0" err="1">
                    <a:solidFill>
                      <a:srgbClr val="000000"/>
                    </a:solidFill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</a:rPr>
                  <a:t>, </a:t>
                </a:r>
                <a:r>
                  <a:rPr lang="en-US" b="1" dirty="0">
                    <a:solidFill>
                      <a:srgbClr val="000000"/>
                    </a:solidFill>
                  </a:rPr>
                  <a:t>q </a:t>
                </a:r>
                <a:r>
                  <a:rPr lang="ru-RU" dirty="0">
                    <a:solidFill>
                      <a:srgbClr val="000000"/>
                    </a:solidFill>
                  </a:rPr>
                  <a:t>= </a:t>
                </a:r>
                <a:r>
                  <a:rPr lang="en-US" b="1" dirty="0">
                    <a:solidFill>
                      <a:srgbClr val="000000"/>
                    </a:solidFill>
                  </a:rPr>
                  <a:t>a</a:t>
                </a:r>
                <a:r>
                  <a:rPr lang="ru-RU" dirty="0">
                    <a:solidFill>
                      <a:srgbClr val="000000"/>
                    </a:solidFill>
                  </a:rPr>
                  <a:t> + </a:t>
                </a:r>
                <a:r>
                  <a:rPr lang="en-US" b="1" dirty="0">
                    <a:solidFill>
                      <a:srgbClr val="000000"/>
                    </a:solidFill>
                  </a:rPr>
                  <a:t>z</a:t>
                </a:r>
                <a:r>
                  <a:rPr lang="ru-RU" dirty="0">
                    <a:solidFill>
                      <a:srgbClr val="000000"/>
                    </a:solidFill>
                  </a:rPr>
                  <a:t> }</a:t>
                </a:r>
                <a:endParaRPr lang="en-US" i="1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i="1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dilation: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A </a:t>
                </a:r>
                <a:r>
                  <a:rPr lang="en-US" dirty="0">
                    <a:solidFill>
                      <a:srgbClr val="000000"/>
                    </a:solidFill>
                    <a:sym typeface="Symbol"/>
                  </a:rPr>
                  <a:t>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 = {</a:t>
                </a:r>
                <a:r>
                  <a:rPr lang="en-US" b="1" dirty="0">
                    <a:solidFill>
                      <a:srgbClr val="000000"/>
                    </a:solidFill>
                  </a:rPr>
                  <a:t>a</a:t>
                </a:r>
                <a:r>
                  <a:rPr lang="en-US" dirty="0">
                    <a:solidFill>
                      <a:srgbClr val="000000"/>
                    </a:solidFill>
                  </a:rPr>
                  <a:t> + </a:t>
                </a:r>
                <a:r>
                  <a:rPr lang="en-US" b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 | </a:t>
                </a:r>
                <a:r>
                  <a:rPr lang="en-US" b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i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dirty="0">
                    <a:solidFill>
                      <a:srgbClr val="000000"/>
                    </a:solidFill>
                  </a:rPr>
                  <a:t>, </a:t>
                </a:r>
                <a:r>
                  <a:rPr lang="en-US" b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i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}   			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undOvr"/>
                        <m:supHide m:val="on"/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𝐛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b</m:t>
                            </m:r>
                          </m:sub>
                        </m:sSub>
                      </m:e>
                    </m:nary>
                  </m:oMath>
                </a14:m>
                <a:endParaRPr lang="ru-RU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erosion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A </a:t>
                </a:r>
                <a:r>
                  <a:rPr lang="en-US" dirty="0">
                    <a:solidFill>
                      <a:srgbClr val="000000"/>
                    </a:solidFill>
                  </a:rPr>
                  <a:t>ɵ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 = { </a:t>
                </a:r>
                <a:r>
                  <a:rPr lang="en-US" b="1" dirty="0">
                    <a:solidFill>
                      <a:srgbClr val="000000"/>
                    </a:solidFill>
                  </a:rPr>
                  <a:t>z</a:t>
                </a:r>
                <a:r>
                  <a:rPr lang="en-US" dirty="0">
                    <a:solidFill>
                      <a:srgbClr val="000000"/>
                    </a:solidFill>
                  </a:rPr>
                  <a:t> | </a:t>
                </a:r>
                <a:r>
                  <a:rPr lang="en-US" i="1" dirty="0" err="1">
                    <a:solidFill>
                      <a:srgbClr val="000000"/>
                    </a:solidFill>
                  </a:rPr>
                  <a:t>B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z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sym typeface="Symbol"/>
                  </a:rPr>
                  <a:t>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A</a:t>
                </a:r>
                <a:r>
                  <a:rPr lang="en-US" dirty="0">
                    <a:solidFill>
                      <a:srgbClr val="000000"/>
                    </a:solidFill>
                  </a:rPr>
                  <a:t>} = 					=</a:t>
                </a:r>
                <a14:m>
                  <m:oMath xmlns:m="http://schemas.openxmlformats.org/officeDocument/2006/math">
                    <m:nary>
                      <m:naryPr>
                        <m:chr m:val="⋂"/>
                        <m:limLoc m:val="undOvr"/>
                        <m:supHide m:val="on"/>
                        <m:ctrlPr>
                          <a:rPr lang="ru-RU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𝐳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nary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opening: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	X</a:t>
                </a:r>
                <a:r>
                  <a:rPr lang="en-US" dirty="0">
                    <a:solidFill>
                      <a:srgbClr val="000000"/>
                    </a:solidFill>
                  </a:rPr>
                  <a:t> o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 = (</a:t>
                </a:r>
                <a:r>
                  <a:rPr lang="en-US" i="1" dirty="0">
                    <a:solidFill>
                      <a:srgbClr val="000000"/>
                    </a:solidFill>
                  </a:rPr>
                  <a:t>X</a:t>
                </a:r>
                <a:r>
                  <a:rPr lang="en-US" dirty="0">
                    <a:solidFill>
                      <a:srgbClr val="000000"/>
                    </a:solidFill>
                  </a:rPr>
                  <a:t> ɵ</a:t>
                </a:r>
                <a:r>
                  <a:rPr lang="en-US" i="1" dirty="0">
                    <a:solidFill>
                      <a:srgbClr val="000000"/>
                    </a:solidFill>
                  </a:rPr>
                  <a:t> B</a:t>
                </a:r>
                <a:r>
                  <a:rPr lang="en-US" dirty="0">
                    <a:solidFill>
                      <a:srgbClr val="000000"/>
                    </a:solidFill>
                  </a:rPr>
                  <a:t>) </a:t>
                </a:r>
                <a:r>
                  <a:rPr lang="en-US" dirty="0">
                    <a:solidFill>
                      <a:srgbClr val="000000"/>
                    </a:solidFill>
                    <a:sym typeface="Symbol"/>
                  </a:rPr>
                  <a:t>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endParaRPr lang="ru-RU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closing: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	X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sym typeface="Symbol"/>
                  </a:rPr>
                  <a:t>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 = (</a:t>
                </a:r>
                <a:r>
                  <a:rPr lang="en-US" i="1" dirty="0">
                    <a:solidFill>
                      <a:srgbClr val="000000"/>
                    </a:solidFill>
                  </a:rPr>
                  <a:t>X </a:t>
                </a:r>
                <a:r>
                  <a:rPr lang="en-US" dirty="0">
                    <a:solidFill>
                      <a:srgbClr val="000000"/>
                    </a:solidFill>
                    <a:sym typeface="Symbol"/>
                  </a:rPr>
                  <a:t>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r>
                  <a:rPr lang="en-US" dirty="0">
                    <a:solidFill>
                      <a:srgbClr val="000000"/>
                    </a:solidFill>
                  </a:rPr>
                  <a:t>) ɵ </a:t>
                </a:r>
                <a:r>
                  <a:rPr lang="en-US" i="1" dirty="0">
                    <a:solidFill>
                      <a:srgbClr val="000000"/>
                    </a:solidFill>
                  </a:rPr>
                  <a:t>B</a:t>
                </a:r>
                <a:endParaRPr lang="ru-RU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rgbClr val="000000"/>
                    </a:solidFill>
                  </a:rPr>
                  <a:t>filter: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F</a:t>
                </a:r>
                <a:r>
                  <a:rPr lang="en-US" i="1" baseline="-25000" dirty="0">
                    <a:solidFill>
                      <a:srgbClr val="000000"/>
                    </a:solidFill>
                  </a:rPr>
                  <a:t>t </a:t>
                </a:r>
                <a:r>
                  <a:rPr lang="en-US" dirty="0">
                    <a:solidFill>
                      <a:srgbClr val="000000"/>
                    </a:solidFill>
                  </a:rPr>
                  <a:t>(</a:t>
                </a:r>
                <a:r>
                  <a:rPr lang="en-US" i="1" dirty="0">
                    <a:solidFill>
                      <a:srgbClr val="000000"/>
                    </a:solidFill>
                  </a:rPr>
                  <a:t>X</a:t>
                </a:r>
                <a:r>
                  <a:rPr lang="en-US" dirty="0">
                    <a:solidFill>
                      <a:srgbClr val="000000"/>
                    </a:solidFill>
                  </a:rPr>
                  <a:t>) = (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X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o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n-US" dirty="0" smtClean="0">
                    <a:solidFill>
                      <a:srgbClr val="000000"/>
                    </a:solidFill>
                    <a:sym typeface="Symbol"/>
                  </a:rPr>
                  <a:t>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i="1" dirty="0">
                    <a:solidFill>
                      <a:srgbClr val="000000"/>
                    </a:solidFill>
                  </a:rPr>
                  <a:t>–</a:t>
                </a:r>
              </a:p>
              <a:p>
                <a:pPr defTabSz="407484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i="1" dirty="0">
                    <a:solidFill>
                      <a:srgbClr val="000000"/>
                    </a:solidFill>
                  </a:rPr>
                  <a:t>    </a:t>
                </a:r>
                <a:r>
                  <a:rPr lang="en-US" dirty="0">
                    <a:solidFill>
                      <a:srgbClr val="000000"/>
                    </a:solidFill>
                  </a:rPr>
                  <a:t>(((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X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o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n-US" dirty="0" smtClean="0">
                    <a:solidFill>
                      <a:srgbClr val="000000"/>
                    </a:solidFill>
                    <a:sym typeface="Symbol"/>
                  </a:rPr>
                  <a:t>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)o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n-US" dirty="0" smtClean="0">
                    <a:solidFill>
                      <a:srgbClr val="000000"/>
                    </a:solidFill>
                    <a:sym typeface="Symbol"/>
                  </a:rPr>
                  <a:t></a:t>
                </a:r>
                <a:r>
                  <a:rPr lang="en-US" i="1" dirty="0" smtClean="0">
                    <a:solidFill>
                      <a:srgbClr val="000000"/>
                    </a:solidFill>
                  </a:rPr>
                  <a:t>B</a:t>
                </a:r>
                <a:r>
                  <a:rPr lang="en-US" i="1" baseline="-25000" dirty="0" smtClean="0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rgbClr val="000000"/>
                    </a:solidFill>
                  </a:rPr>
                  <a:t>2</a:t>
                </a:r>
                <a:endParaRPr lang="ru-RU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2" y="2383811"/>
                <a:ext cx="3189235" cy="4464306"/>
              </a:xfrm>
              <a:prstGeom prst="rect">
                <a:avLst/>
              </a:prstGeom>
              <a:blipFill rotWithShape="1">
                <a:blip r:embed="rId4"/>
                <a:stretch>
                  <a:fillRect l="-1718" t="-1230" b="-13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0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7"/>
            <a:ext cx="2895975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5496" y="1167126"/>
            <a:ext cx="6531520" cy="8526570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 bwMode="auto">
          <a:xfrm rot="10800000" flipV="1">
            <a:off x="7596334" y="4293096"/>
            <a:ext cx="784261" cy="432049"/>
          </a:xfrm>
          <a:prstGeom prst="wedgeRectCallout">
            <a:avLst>
              <a:gd name="adj1" fmla="val 34853"/>
              <a:gd name="adj2" fmla="val -143615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8-9 с</a:t>
            </a:r>
          </a:p>
        </p:txBody>
      </p:sp>
      <p:sp>
        <p:nvSpPr>
          <p:cNvPr id="8" name="Прямоугольная выноска 7"/>
          <p:cNvSpPr/>
          <p:nvPr/>
        </p:nvSpPr>
        <p:spPr bwMode="auto">
          <a:xfrm rot="10800000" flipV="1">
            <a:off x="6660233" y="4293095"/>
            <a:ext cx="784261" cy="432049"/>
          </a:xfrm>
          <a:prstGeom prst="wedgeRectCallout">
            <a:avLst>
              <a:gd name="adj1" fmla="val 8751"/>
              <a:gd name="adj2" fmla="val -13966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2-3 с</a:t>
            </a:r>
          </a:p>
        </p:txBody>
      </p:sp>
    </p:spTree>
    <p:extLst>
      <p:ext uri="{BB962C8B-B14F-4D97-AF65-F5344CB8AC3E}">
        <p14:creationId xmlns:p14="http://schemas.microsoft.com/office/powerpoint/2010/main" val="31386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07" y="32133"/>
            <a:ext cx="3135240" cy="313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 bwMode="auto">
          <a:xfrm flipH="1" flipV="1">
            <a:off x="6988747" y="1012000"/>
            <a:ext cx="1024380" cy="58791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12475" y="1428205"/>
            <a:ext cx="2565584" cy="341383"/>
          </a:xfrm>
          <a:prstGeom prst="rect">
            <a:avLst/>
          </a:prstGeom>
          <a:noFill/>
        </p:spPr>
        <p:txBody>
          <a:bodyPr wrap="non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VLF and pulsing aurora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" y="1988840"/>
            <a:ext cx="925334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2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765" y="1469269"/>
            <a:ext cx="1537947" cy="1371921"/>
          </a:xfrm>
          <a:prstGeom prst="rect">
            <a:avLst/>
          </a:prstGeom>
          <a:noFill/>
        </p:spPr>
        <p:txBody>
          <a:bodyPr wrap="square" lIns="82936" tIns="41469" rIns="82936" bIns="41469" rtlCol="0">
            <a:spAutoFit/>
          </a:bodyPr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Example of application of MM filtering to spatial structures.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632714" y="162782"/>
            <a:ext cx="7492333" cy="66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56100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Выводы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2940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>
            <a:normAutofit/>
          </a:bodyPr>
          <a:lstStyle/>
          <a:p>
            <a:r>
              <a:rPr lang="ru-RU" dirty="0" smtClean="0"/>
              <a:t>Элементы </a:t>
            </a:r>
            <a:r>
              <a:rPr lang="ru-RU" dirty="0" err="1" smtClean="0"/>
              <a:t>матморфологии</a:t>
            </a:r>
            <a:endParaRPr lang="ru-RU" dirty="0" smtClean="0"/>
          </a:p>
          <a:p>
            <a:r>
              <a:rPr lang="ru-RU" dirty="0" smtClean="0"/>
              <a:t>Простые примеры</a:t>
            </a:r>
          </a:p>
          <a:p>
            <a:r>
              <a:rPr lang="ru-RU" dirty="0" smtClean="0"/>
              <a:t>Примеры применения  к данным для </a:t>
            </a:r>
            <a:r>
              <a:rPr lang="ru-RU" dirty="0"/>
              <a:t>получения пространственно-временных </a:t>
            </a:r>
            <a:r>
              <a:rPr lang="ru-RU" dirty="0" smtClean="0"/>
              <a:t>характеристик</a:t>
            </a:r>
          </a:p>
          <a:p>
            <a:r>
              <a:rPr lang="ru-RU" dirty="0" smtClean="0"/>
              <a:t>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2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Математическое морфология (ММ):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968552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dirty="0" smtClean="0"/>
              <a:t>Теория </a:t>
            </a:r>
            <a:r>
              <a:rPr lang="ru-RU" dirty="0"/>
              <a:t>для анализа плоских и пространственных конструкций; </a:t>
            </a:r>
          </a:p>
          <a:p>
            <a:r>
              <a:rPr lang="ru-RU" dirty="0" smtClean="0"/>
              <a:t>Предназначена для </a:t>
            </a:r>
            <a:r>
              <a:rPr lang="ru-RU" dirty="0"/>
              <a:t>анализа формы объектов; </a:t>
            </a:r>
          </a:p>
          <a:p>
            <a:r>
              <a:rPr lang="ru-RU" dirty="0" smtClean="0"/>
              <a:t>Основана </a:t>
            </a:r>
            <a:r>
              <a:rPr lang="ru-RU" dirty="0"/>
              <a:t>на теории множеств, </a:t>
            </a:r>
            <a:r>
              <a:rPr lang="ru-RU" dirty="0" smtClean="0"/>
              <a:t>алгебре решеток; </a:t>
            </a:r>
            <a:endParaRPr lang="ru-RU" dirty="0"/>
          </a:p>
          <a:p>
            <a:r>
              <a:rPr lang="ru-RU" dirty="0" smtClean="0"/>
              <a:t>«Простой </a:t>
            </a:r>
            <a:r>
              <a:rPr lang="ru-RU" dirty="0"/>
              <a:t>математический формализм, который открывает </a:t>
            </a:r>
            <a:r>
              <a:rPr lang="ru-RU" dirty="0" smtClean="0"/>
              <a:t>путь к мощным инструментам </a:t>
            </a:r>
            <a:r>
              <a:rPr lang="ru-RU" dirty="0"/>
              <a:t>анализа </a:t>
            </a:r>
            <a:r>
              <a:rPr lang="ru-RU" dirty="0" smtClean="0"/>
              <a:t>изображений». </a:t>
            </a: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Морфологический подход: 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Ключевая идея морфологического анализа является извлечение </a:t>
            </a:r>
            <a:r>
              <a:rPr lang="ru-RU" dirty="0" smtClean="0"/>
              <a:t>информации </a:t>
            </a:r>
            <a:r>
              <a:rPr lang="ru-RU" dirty="0"/>
              <a:t>из </a:t>
            </a:r>
            <a:r>
              <a:rPr lang="ru-RU" dirty="0" smtClean="0"/>
              <a:t>сравнения изображения с простым небольшим образцом </a:t>
            </a:r>
            <a:r>
              <a:rPr lang="ru-RU" dirty="0"/>
              <a:t>(так </a:t>
            </a:r>
            <a:r>
              <a:rPr lang="ru-RU" dirty="0" smtClean="0"/>
              <a:t>называемым структурным элементом), </a:t>
            </a:r>
            <a:r>
              <a:rPr lang="ru-RU" dirty="0"/>
              <a:t>который является </a:t>
            </a:r>
            <a:r>
              <a:rPr lang="ru-RU" dirty="0" smtClean="0"/>
              <a:t>предопределенной формой. Проверяется </a:t>
            </a:r>
            <a:r>
              <a:rPr lang="ru-RU" dirty="0"/>
              <a:t>в каждом пикселе, как </a:t>
            </a:r>
            <a:r>
              <a:rPr lang="ru-RU" dirty="0" smtClean="0"/>
              <a:t>эта </a:t>
            </a:r>
            <a:r>
              <a:rPr lang="ru-RU" dirty="0"/>
              <a:t>форма соответствует или </a:t>
            </a:r>
            <a:r>
              <a:rPr lang="ru-RU" dirty="0" smtClean="0"/>
              <a:t>нет локальным формам на </a:t>
            </a:r>
            <a:r>
              <a:rPr lang="ru-RU" dirty="0"/>
              <a:t>изображении.</a:t>
            </a:r>
          </a:p>
        </p:txBody>
      </p:sp>
    </p:spTree>
    <p:extLst>
      <p:ext uri="{BB962C8B-B14F-4D97-AF65-F5344CB8AC3E}">
        <p14:creationId xmlns:p14="http://schemas.microsoft.com/office/powerpoint/2010/main" val="35202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700808"/>
            <a:ext cx="76445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Serra J., Image analysis and mathematical morphology // Academic Press, London – 1982.</a:t>
            </a:r>
            <a:endParaRPr lang="ru-RU" dirty="0" smtClean="0"/>
          </a:p>
          <a:p>
            <a:r>
              <a:rPr lang="ru-RU" dirty="0" smtClean="0"/>
              <a:t>Обработка и анализ изображений в задачах машинного зрения: курс лекций и </a:t>
            </a:r>
            <a:r>
              <a:rPr lang="ru-RU" dirty="0" err="1" smtClean="0"/>
              <a:t>приктических</a:t>
            </a:r>
            <a:r>
              <a:rPr lang="ru-RU" dirty="0" smtClean="0"/>
              <a:t> занятий. – М.: </a:t>
            </a:r>
            <a:r>
              <a:rPr lang="ru-RU" dirty="0" err="1" smtClean="0"/>
              <a:t>Физматкнига</a:t>
            </a:r>
            <a:r>
              <a:rPr lang="ru-RU" dirty="0" smtClean="0"/>
              <a:t>, 2010. – 672 с.</a:t>
            </a:r>
          </a:p>
          <a:p>
            <a:r>
              <a:rPr lang="ru-RU" dirty="0" err="1" smtClean="0"/>
              <a:t>Пытьев</a:t>
            </a:r>
            <a:r>
              <a:rPr lang="ru-RU" dirty="0" smtClean="0"/>
              <a:t> Ю.П., </a:t>
            </a:r>
            <a:r>
              <a:rPr lang="ru-RU" dirty="0" err="1" smtClean="0"/>
              <a:t>Чуличков</a:t>
            </a:r>
            <a:r>
              <a:rPr lang="ru-RU" dirty="0" smtClean="0"/>
              <a:t> А.И. Методы морфологического анализа изображений. </a:t>
            </a:r>
            <a:r>
              <a:rPr lang="ru-RU" dirty="0"/>
              <a:t>-</a:t>
            </a:r>
            <a:r>
              <a:rPr lang="ru-RU" dirty="0" smtClean="0"/>
              <a:t> М.: ФИЗМАТЛИТ, 2010. – 336 с.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66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Математические структуры, используемые ММ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7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Полная решетка </a:t>
            </a:r>
            <a:r>
              <a:rPr lang="en-US" sz="2400" dirty="0" smtClean="0"/>
              <a:t>(</a:t>
            </a:r>
            <a:r>
              <a:rPr lang="en-US" sz="2400" i="1" dirty="0" smtClean="0"/>
              <a:t>E,</a:t>
            </a:r>
            <a:r>
              <a:rPr lang="en-US" sz="2400" dirty="0" smtClean="0">
                <a:sym typeface="Symbol"/>
              </a:rPr>
              <a:t></a:t>
            </a:r>
            <a:r>
              <a:rPr lang="en-US" sz="2400" dirty="0" smtClean="0"/>
              <a:t>) </a:t>
            </a:r>
            <a:r>
              <a:rPr lang="ru-RU" sz="2400" dirty="0" smtClean="0"/>
              <a:t>– это множество </a:t>
            </a:r>
            <a:r>
              <a:rPr lang="en-US" sz="2400" i="1" dirty="0" smtClean="0"/>
              <a:t>E </a:t>
            </a:r>
            <a:r>
              <a:rPr lang="ru-RU" sz="2400" dirty="0" smtClean="0"/>
              <a:t>на котором определено отношение  частичного порядка:</a:t>
            </a:r>
            <a:endParaRPr lang="en-US" sz="2400" dirty="0"/>
          </a:p>
          <a:p>
            <a:endParaRPr lang="ru-RU" sz="2000" dirty="0"/>
          </a:p>
          <a:p>
            <a:r>
              <a:rPr lang="ru-RU" sz="2400" dirty="0" smtClean="0"/>
              <a:t>(Частичный порядок) </a:t>
            </a:r>
            <a:r>
              <a:rPr lang="en-US" sz="2400" dirty="0" smtClean="0">
                <a:sym typeface="Symbol"/>
              </a:rPr>
              <a:t></a:t>
            </a:r>
            <a:r>
              <a:rPr lang="en-US" sz="2400" i="1" dirty="0" smtClean="0"/>
              <a:t>x</a:t>
            </a:r>
            <a:r>
              <a:rPr lang="en-US" sz="2400" i="1" dirty="0"/>
              <a:t>, y, z </a:t>
            </a:r>
            <a:r>
              <a:rPr lang="en-US" sz="2400" dirty="0" smtClean="0">
                <a:sym typeface="Symbol"/>
              </a:rPr>
              <a:t></a:t>
            </a:r>
            <a:r>
              <a:rPr lang="en-US" sz="2400" dirty="0" smtClean="0"/>
              <a:t> </a:t>
            </a:r>
            <a:r>
              <a:rPr lang="en-US" sz="2400" i="1" dirty="0"/>
              <a:t>E </a:t>
            </a:r>
            <a:r>
              <a:rPr lang="ru-RU" sz="2400" dirty="0" smtClean="0"/>
              <a:t>выполняется:</a:t>
            </a:r>
            <a:endParaRPr lang="en-US" sz="2400" dirty="0"/>
          </a:p>
          <a:p>
            <a:pPr marL="400008" lvl="1" indent="0">
              <a:buNone/>
            </a:pPr>
            <a:r>
              <a:rPr lang="en-US" sz="1800" i="1" dirty="0" smtClean="0"/>
              <a:t>x</a:t>
            </a:r>
            <a:r>
              <a:rPr lang="en-US" sz="1800" dirty="0">
                <a:sym typeface="Symbol"/>
              </a:rPr>
              <a:t> </a:t>
            </a:r>
            <a:r>
              <a:rPr lang="en-US" sz="1800" dirty="0" smtClean="0">
                <a:sym typeface="Symbol"/>
              </a:rPr>
              <a:t></a:t>
            </a:r>
            <a:r>
              <a:rPr lang="en-US" sz="1800" dirty="0" smtClean="0"/>
              <a:t> </a:t>
            </a:r>
            <a:r>
              <a:rPr lang="en-US" sz="1800" i="1" dirty="0"/>
              <a:t>x</a:t>
            </a:r>
            <a:r>
              <a:rPr lang="en-US" sz="1800" dirty="0"/>
              <a:t>,</a:t>
            </a:r>
          </a:p>
          <a:p>
            <a:pPr marL="400008" lvl="1" indent="0">
              <a:buNone/>
            </a:pPr>
            <a:r>
              <a:rPr lang="es-ES" sz="1800" i="1" dirty="0"/>
              <a:t>x </a:t>
            </a:r>
            <a:r>
              <a:rPr lang="en-US" sz="1800" dirty="0">
                <a:sym typeface="Symbol"/>
              </a:rPr>
              <a:t></a:t>
            </a:r>
            <a:r>
              <a:rPr lang="es-ES" sz="1800" dirty="0" smtClean="0"/>
              <a:t> </a:t>
            </a:r>
            <a:r>
              <a:rPr lang="es-ES" sz="1800" i="1" dirty="0"/>
              <a:t>y</a:t>
            </a:r>
            <a:r>
              <a:rPr lang="es-ES" sz="1800" dirty="0"/>
              <a:t>, </a:t>
            </a:r>
            <a:r>
              <a:rPr lang="es-ES" sz="1800" i="1" dirty="0"/>
              <a:t>y </a:t>
            </a:r>
            <a:r>
              <a:rPr lang="en-US" sz="1800" dirty="0">
                <a:sym typeface="Symbol"/>
              </a:rPr>
              <a:t></a:t>
            </a:r>
            <a:r>
              <a:rPr lang="es-ES" sz="1800" dirty="0" smtClean="0"/>
              <a:t> </a:t>
            </a:r>
            <a:r>
              <a:rPr lang="es-ES" sz="1800" i="1" dirty="0"/>
              <a:t>x </a:t>
            </a:r>
            <a:r>
              <a:rPr lang="en-US" sz="1800" dirty="0">
                <a:sym typeface="Symbol"/>
              </a:rPr>
              <a:t></a:t>
            </a:r>
            <a:r>
              <a:rPr lang="es-ES" sz="1800" dirty="0" smtClean="0"/>
              <a:t> </a:t>
            </a:r>
            <a:r>
              <a:rPr lang="es-ES" sz="1800" i="1" dirty="0"/>
              <a:t>x </a:t>
            </a:r>
            <a:r>
              <a:rPr lang="es-ES" sz="1800" dirty="0"/>
              <a:t>= </a:t>
            </a:r>
            <a:r>
              <a:rPr lang="es-ES" sz="1800" i="1" dirty="0"/>
              <a:t>y</a:t>
            </a:r>
            <a:r>
              <a:rPr lang="es-ES" sz="1800" dirty="0"/>
              <a:t>,</a:t>
            </a:r>
          </a:p>
          <a:p>
            <a:pPr marL="400008" lvl="1" indent="0">
              <a:buNone/>
            </a:pPr>
            <a:r>
              <a:rPr lang="es-ES" sz="1800" i="1" dirty="0"/>
              <a:t>x </a:t>
            </a:r>
            <a:r>
              <a:rPr lang="en-US" sz="1800" dirty="0">
                <a:sym typeface="Symbol"/>
              </a:rPr>
              <a:t></a:t>
            </a:r>
            <a:r>
              <a:rPr lang="es-ES" sz="1800" dirty="0" smtClean="0"/>
              <a:t> </a:t>
            </a:r>
            <a:r>
              <a:rPr lang="es-ES" sz="1800" i="1" dirty="0"/>
              <a:t>y</a:t>
            </a:r>
            <a:r>
              <a:rPr lang="es-ES" sz="1800" dirty="0"/>
              <a:t>, </a:t>
            </a:r>
            <a:r>
              <a:rPr lang="es-ES" sz="1800" i="1" dirty="0"/>
              <a:t>y </a:t>
            </a:r>
            <a:r>
              <a:rPr lang="en-US" sz="1800" dirty="0">
                <a:sym typeface="Symbol"/>
              </a:rPr>
              <a:t></a:t>
            </a:r>
            <a:r>
              <a:rPr lang="es-ES" sz="1800" dirty="0" smtClean="0"/>
              <a:t> </a:t>
            </a:r>
            <a:r>
              <a:rPr lang="es-ES" sz="1800" i="1" dirty="0"/>
              <a:t>z </a:t>
            </a:r>
            <a:r>
              <a:rPr lang="en-US" sz="1800" dirty="0">
                <a:sym typeface="Symbol"/>
              </a:rPr>
              <a:t></a:t>
            </a:r>
            <a:r>
              <a:rPr lang="es-ES" sz="1800" dirty="0" smtClean="0"/>
              <a:t> </a:t>
            </a:r>
            <a:r>
              <a:rPr lang="es-ES" sz="1800" i="1" dirty="0"/>
              <a:t>x </a:t>
            </a:r>
            <a:r>
              <a:rPr lang="en-US" sz="1800" dirty="0">
                <a:sym typeface="Symbol"/>
              </a:rPr>
              <a:t></a:t>
            </a:r>
            <a:r>
              <a:rPr lang="es-ES" sz="1800" dirty="0" smtClean="0"/>
              <a:t> </a:t>
            </a:r>
            <a:r>
              <a:rPr lang="es-ES" sz="1800" i="1" dirty="0"/>
              <a:t>z</a:t>
            </a:r>
            <a:r>
              <a:rPr lang="es-ES" sz="1800" dirty="0"/>
              <a:t>.</a:t>
            </a:r>
          </a:p>
          <a:p>
            <a:r>
              <a:rPr lang="ru-RU" sz="2400" dirty="0" smtClean="0"/>
              <a:t>(Полнота) Для любого</a:t>
            </a:r>
            <a:r>
              <a:rPr lang="en-US" sz="2400" dirty="0" smtClean="0"/>
              <a:t> </a:t>
            </a:r>
            <a:r>
              <a:rPr lang="en-US" sz="2400" i="1" dirty="0" smtClean="0"/>
              <a:t>P</a:t>
            </a:r>
            <a:r>
              <a:rPr lang="en-US" sz="2400" dirty="0" smtClean="0">
                <a:sym typeface="Symbol"/>
              </a:rPr>
              <a:t></a:t>
            </a:r>
            <a:r>
              <a:rPr lang="en-US" sz="2400" dirty="0" smtClean="0"/>
              <a:t> </a:t>
            </a:r>
            <a:r>
              <a:rPr lang="en-US" sz="2400" i="1" dirty="0"/>
              <a:t>E </a:t>
            </a:r>
            <a:r>
              <a:rPr lang="ru-RU" sz="2400" dirty="0" smtClean="0"/>
              <a:t>существует в </a:t>
            </a:r>
            <a:r>
              <a:rPr lang="en-US" sz="2400" i="1" dirty="0" smtClean="0"/>
              <a:t>E</a:t>
            </a:r>
            <a:r>
              <a:rPr lang="ru-RU" sz="2400" dirty="0" smtClean="0"/>
              <a:t>:</a:t>
            </a:r>
            <a:endParaRPr lang="en-US" sz="2400" dirty="0"/>
          </a:p>
          <a:p>
            <a:pPr marL="400008" lvl="1" indent="0">
              <a:buNone/>
            </a:pPr>
            <a:r>
              <a:rPr lang="ru-RU" sz="1800" dirty="0" smtClean="0"/>
              <a:t>Точная нижняя граница</a:t>
            </a:r>
            <a:r>
              <a:rPr lang="en-US" sz="1800" dirty="0" smtClean="0"/>
              <a:t> </a:t>
            </a:r>
            <a:r>
              <a:rPr lang="en-US" sz="1800" dirty="0">
                <a:sym typeface="Symbol"/>
              </a:rPr>
              <a:t></a:t>
            </a:r>
            <a:r>
              <a:rPr lang="en-US" sz="1800" i="1" dirty="0" smtClean="0"/>
              <a:t>P</a:t>
            </a:r>
            <a:r>
              <a:rPr lang="ru-RU" sz="1800" i="1" dirty="0" smtClean="0"/>
              <a:t>  </a:t>
            </a:r>
            <a:r>
              <a:rPr lang="ru-RU" sz="1800" dirty="0" smtClean="0"/>
              <a:t>(</a:t>
            </a:r>
            <a:r>
              <a:rPr lang="en-US" sz="1800" dirty="0" err="1" smtClean="0"/>
              <a:t>infimum</a:t>
            </a:r>
            <a:r>
              <a:rPr lang="ru-RU" sz="1800" dirty="0" smtClean="0"/>
              <a:t>)</a:t>
            </a:r>
            <a:r>
              <a:rPr lang="en-US" sz="1800" dirty="0" smtClean="0"/>
              <a:t>.</a:t>
            </a:r>
            <a:endParaRPr lang="en-US" sz="1800" dirty="0"/>
          </a:p>
          <a:p>
            <a:pPr marL="400008" lvl="1" indent="0">
              <a:buNone/>
            </a:pPr>
            <a:r>
              <a:rPr lang="ru-RU" sz="1800" dirty="0" smtClean="0"/>
              <a:t>Точная верхняя граница </a:t>
            </a:r>
            <a:r>
              <a:rPr lang="en-US" sz="1800" dirty="0" smtClean="0">
                <a:sym typeface="Symbol"/>
              </a:rPr>
              <a:t></a:t>
            </a:r>
            <a:r>
              <a:rPr lang="en-US" sz="1800" i="1" dirty="0" smtClean="0"/>
              <a:t>P</a:t>
            </a:r>
            <a:r>
              <a:rPr lang="ru-RU" sz="1800" dirty="0"/>
              <a:t> </a:t>
            </a:r>
            <a:r>
              <a:rPr lang="ru-RU" sz="1800" dirty="0" smtClean="0"/>
              <a:t> (</a:t>
            </a:r>
            <a:r>
              <a:rPr lang="en-US" sz="1800" dirty="0" err="1" smtClean="0"/>
              <a:t>supremum</a:t>
            </a:r>
            <a:r>
              <a:rPr lang="ru-RU" sz="1800" dirty="0" smtClean="0"/>
              <a:t>)</a:t>
            </a:r>
            <a:r>
              <a:rPr lang="en-US" sz="1800" dirty="0" smtClean="0"/>
              <a:t>.</a:t>
            </a:r>
            <a:endParaRPr lang="ru-RU" sz="1800" dirty="0" smtClean="0"/>
          </a:p>
          <a:p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Примеры:</a:t>
            </a:r>
          </a:p>
          <a:p>
            <a:pPr marL="800017" lvl="2" indent="0">
              <a:buNone/>
            </a:pPr>
            <a:r>
              <a:rPr lang="en-US" sz="1400" b="1" dirty="0" smtClean="0"/>
              <a:t>R</a:t>
            </a:r>
            <a:r>
              <a:rPr lang="en-US" sz="1400" dirty="0" smtClean="0"/>
              <a:t>.</a:t>
            </a:r>
            <a:endParaRPr lang="ru-RU" sz="1400" dirty="0" smtClean="0"/>
          </a:p>
          <a:p>
            <a:pPr marL="800017" lvl="2" indent="0">
              <a:buNone/>
            </a:pPr>
            <a:r>
              <a:rPr lang="en-US" sz="1400" b="1" dirty="0" smtClean="0"/>
              <a:t>R</a:t>
            </a:r>
            <a:r>
              <a:rPr lang="en-US" sz="1400" dirty="0" smtClean="0"/>
              <a:t> </a:t>
            </a:r>
            <a:r>
              <a:rPr lang="en-US" sz="1400" dirty="0"/>
              <a:t>= </a:t>
            </a:r>
            <a:r>
              <a:rPr lang="en-US" sz="1400" b="1" dirty="0"/>
              <a:t>R</a:t>
            </a:r>
            <a:r>
              <a:rPr lang="en-US" sz="1400" dirty="0"/>
              <a:t> </a:t>
            </a:r>
            <a:r>
              <a:rPr lang="en-US" sz="1400" dirty="0">
                <a:sym typeface="Symbol"/>
              </a:rPr>
              <a:t></a:t>
            </a:r>
            <a:r>
              <a:rPr lang="en-US" sz="1400" dirty="0" smtClean="0"/>
              <a:t> </a:t>
            </a:r>
            <a:r>
              <a:rPr lang="en-US" sz="1400" dirty="0"/>
              <a:t>{</a:t>
            </a:r>
            <a:r>
              <a:rPr lang="en-US" sz="1400" dirty="0" smtClean="0"/>
              <a:t>−</a:t>
            </a:r>
            <a:r>
              <a:rPr lang="pt-BR" sz="1400" dirty="0">
                <a:sym typeface="Symbol"/>
              </a:rPr>
              <a:t></a:t>
            </a:r>
            <a:r>
              <a:rPr lang="en-US" sz="1400" i="1" dirty="0" smtClean="0"/>
              <a:t>,</a:t>
            </a:r>
            <a:r>
              <a:rPr lang="en-US" sz="1400" dirty="0" smtClean="0"/>
              <a:t>+</a:t>
            </a:r>
            <a:r>
              <a:rPr lang="pt-BR" sz="1400" dirty="0">
                <a:sym typeface="Symbol"/>
              </a:rPr>
              <a:t></a:t>
            </a:r>
            <a:r>
              <a:rPr lang="en-US" sz="1400" dirty="0" smtClean="0"/>
              <a:t>}.</a:t>
            </a:r>
            <a:endParaRPr lang="en-US" sz="1400" dirty="0"/>
          </a:p>
          <a:p>
            <a:pPr marL="800017" lvl="2" indent="0">
              <a:buNone/>
            </a:pPr>
            <a:r>
              <a:rPr lang="ru-RU" sz="1400" dirty="0" smtClean="0"/>
              <a:t>Декартово произведение </a:t>
            </a:r>
            <a:r>
              <a:rPr lang="en-US" sz="1400" b="1" dirty="0" err="1" smtClean="0"/>
              <a:t>N</a:t>
            </a:r>
            <a:r>
              <a:rPr lang="en-US" sz="1400" dirty="0" err="1" smtClean="0"/>
              <a:t>x</a:t>
            </a:r>
            <a:r>
              <a:rPr lang="en-US" sz="1400" b="1" dirty="0" err="1" smtClean="0"/>
              <a:t>N</a:t>
            </a:r>
            <a:r>
              <a:rPr lang="ru-RU" sz="1400" dirty="0" smtClean="0"/>
              <a:t>, упорядоченное так, что </a:t>
            </a:r>
            <a:r>
              <a:rPr lang="en-US" sz="1400" dirty="0" smtClean="0"/>
              <a:t>(</a:t>
            </a:r>
            <a:r>
              <a:rPr lang="en-US" sz="1400" i="1" dirty="0"/>
              <a:t>a, b</a:t>
            </a:r>
            <a:r>
              <a:rPr lang="en-US" sz="1400" dirty="0" smtClean="0"/>
              <a:t>)</a:t>
            </a:r>
            <a:r>
              <a:rPr lang="ru-RU" sz="1400" dirty="0" smtClean="0"/>
              <a:t> </a:t>
            </a:r>
            <a:r>
              <a:rPr lang="en-US" sz="1400" dirty="0">
                <a:sym typeface="Symbol"/>
              </a:rPr>
              <a:t></a:t>
            </a:r>
            <a:r>
              <a:rPr lang="pt-BR" sz="1400" dirty="0" smtClean="0"/>
              <a:t> </a:t>
            </a:r>
            <a:r>
              <a:rPr lang="pt-BR" sz="1400" dirty="0"/>
              <a:t>(</a:t>
            </a:r>
            <a:r>
              <a:rPr lang="pt-BR" sz="1400" i="1" dirty="0"/>
              <a:t>c, d</a:t>
            </a:r>
            <a:r>
              <a:rPr lang="pt-BR" sz="1400" dirty="0"/>
              <a:t>) </a:t>
            </a:r>
            <a:r>
              <a:rPr lang="pt-BR" sz="1400" dirty="0" smtClean="0">
                <a:sym typeface="Symbol"/>
              </a:rPr>
              <a:t></a:t>
            </a:r>
            <a:r>
              <a:rPr lang="pt-BR" sz="1400" dirty="0" smtClean="0"/>
              <a:t> </a:t>
            </a:r>
            <a:r>
              <a:rPr lang="pt-BR" sz="1400" dirty="0"/>
              <a:t>(</a:t>
            </a:r>
            <a:r>
              <a:rPr lang="pt-BR" sz="1400" i="1" dirty="0"/>
              <a:t>a </a:t>
            </a:r>
            <a:r>
              <a:rPr lang="en-US" sz="1400" dirty="0">
                <a:sym typeface="Symbol"/>
              </a:rPr>
              <a:t></a:t>
            </a:r>
            <a:r>
              <a:rPr lang="pt-BR" sz="1400" dirty="0" smtClean="0"/>
              <a:t> </a:t>
            </a:r>
            <a:r>
              <a:rPr lang="pt-BR" sz="1400" i="1" dirty="0"/>
              <a:t>c</a:t>
            </a:r>
            <a:r>
              <a:rPr lang="pt-BR" sz="1400" dirty="0"/>
              <a:t>) &amp; (</a:t>
            </a:r>
            <a:r>
              <a:rPr lang="pt-BR" sz="1400" i="1" dirty="0"/>
              <a:t>b </a:t>
            </a:r>
            <a:r>
              <a:rPr lang="en-US" sz="1400" dirty="0">
                <a:sym typeface="Symbol"/>
              </a:rPr>
              <a:t></a:t>
            </a:r>
            <a:r>
              <a:rPr lang="pt-BR" sz="1400" dirty="0" smtClean="0"/>
              <a:t> </a:t>
            </a:r>
            <a:r>
              <a:rPr lang="pt-BR" sz="1400" i="1" dirty="0"/>
              <a:t>d</a:t>
            </a:r>
            <a:r>
              <a:rPr lang="pt-BR" sz="1400" dirty="0" smtClean="0"/>
              <a:t>).</a:t>
            </a:r>
            <a:endParaRPr lang="ru-RU" sz="140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9985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Необходимые операции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55365"/>
                <a:ext cx="4834880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ru-RU" sz="3000" dirty="0" smtClean="0"/>
                  <a:t>Трансляция</a:t>
                </a:r>
                <a:r>
                  <a:rPr lang="en-US" sz="3000" dirty="0" smtClean="0"/>
                  <a:t>: </a:t>
                </a:r>
                <a:r>
                  <a:rPr lang="ru-RU" sz="3000" dirty="0" smtClean="0"/>
                  <a:t>   </a:t>
                </a:r>
              </a:p>
              <a:p>
                <a:pPr marL="0" indent="0">
                  <a:buNone/>
                </a:pPr>
                <a:r>
                  <a:rPr lang="ru-RU" sz="3000" dirty="0" smtClean="0"/>
                  <a:t> </a:t>
                </a:r>
                <a:r>
                  <a:rPr lang="en-US" sz="3000" i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30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 = { </a:t>
                </a:r>
                <a:r>
                  <a:rPr lang="en-US" sz="3000" b="1" dirty="0" smtClean="0">
                    <a:solidFill>
                      <a:srgbClr val="000000"/>
                    </a:solidFill>
                  </a:rPr>
                  <a:t>q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|</a:t>
                </a:r>
                <a:r>
                  <a:rPr lang="en-US" sz="3000" b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3000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sz="3000" i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, </a:t>
                </a:r>
                <a:r>
                  <a:rPr lang="en-US" sz="3000" b="1" dirty="0" smtClean="0">
                    <a:solidFill>
                      <a:srgbClr val="000000"/>
                    </a:solidFill>
                  </a:rPr>
                  <a:t>q 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3000" b="1" dirty="0" smtClean="0">
                    <a:solidFill>
                      <a:srgbClr val="000000"/>
                    </a:solidFill>
                  </a:rPr>
                  <a:t>a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 + </a:t>
                </a:r>
                <a:r>
                  <a:rPr lang="en-US" sz="3000" b="1" dirty="0" smtClean="0">
                    <a:solidFill>
                      <a:srgbClr val="000000"/>
                    </a:solidFill>
                  </a:rPr>
                  <a:t>z</a:t>
                </a:r>
                <a:r>
                  <a:rPr lang="ru-RU" sz="3000" dirty="0" smtClean="0">
                    <a:solidFill>
                      <a:srgbClr val="000000"/>
                    </a:solidFill>
                  </a:rPr>
                  <a:t> }</a:t>
                </a:r>
              </a:p>
              <a:p>
                <a:pPr marL="0" indent="0">
                  <a:buNone/>
                </a:pPr>
                <a:endParaRPr lang="en-US" sz="3000" i="1" dirty="0" smtClean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ru-RU" sz="3000" dirty="0" smtClean="0"/>
                  <a:t>Расширение (</a:t>
                </a:r>
                <a:r>
                  <a:rPr lang="en-US" sz="3000" dirty="0" smtClean="0"/>
                  <a:t>dilation):</a:t>
                </a:r>
                <a:r>
                  <a:rPr lang="en-US" sz="30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ru-RU" sz="3000" i="1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ru-RU" sz="30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000" i="1" dirty="0" smtClean="0">
                    <a:solidFill>
                      <a:srgbClr val="000000"/>
                    </a:solidFill>
                  </a:rPr>
                  <a:t>A </a:t>
                </a:r>
                <a:r>
                  <a:rPr lang="en-US" sz="3000" dirty="0">
                    <a:solidFill>
                      <a:srgbClr val="000000"/>
                    </a:solidFill>
                    <a:sym typeface="Symbol"/>
                  </a:rPr>
                  <a:t></a:t>
                </a:r>
                <a:r>
                  <a:rPr lang="en-US" sz="3000" dirty="0">
                    <a:solidFill>
                      <a:srgbClr val="000000"/>
                    </a:solidFill>
                  </a:rPr>
                  <a:t> </a:t>
                </a:r>
                <a:r>
                  <a:rPr lang="en-US" sz="3000" i="1" dirty="0">
                    <a:solidFill>
                      <a:srgbClr val="000000"/>
                    </a:solidFill>
                  </a:rPr>
                  <a:t>B</a:t>
                </a:r>
                <a:r>
                  <a:rPr lang="en-US" sz="3000" dirty="0">
                    <a:solidFill>
                      <a:srgbClr val="000000"/>
                    </a:solidFill>
                  </a:rPr>
                  <a:t> = {</a:t>
                </a:r>
                <a:r>
                  <a:rPr lang="en-US" sz="3000" b="1" dirty="0">
                    <a:solidFill>
                      <a:srgbClr val="000000"/>
                    </a:solidFill>
                  </a:rPr>
                  <a:t>a</a:t>
                </a:r>
                <a:r>
                  <a:rPr lang="en-US" sz="3000" dirty="0">
                    <a:solidFill>
                      <a:srgbClr val="000000"/>
                    </a:solidFill>
                  </a:rPr>
                  <a:t> + </a:t>
                </a:r>
                <a:r>
                  <a:rPr lang="en-US" sz="3000" b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3000" dirty="0" err="1" smtClean="0">
                    <a:solidFill>
                      <a:srgbClr val="000000"/>
                    </a:solidFill>
                  </a:rPr>
                  <a:t>|</a:t>
                </a:r>
                <a:r>
                  <a:rPr lang="en-US" sz="3000" b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3000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sz="3000" i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3000" dirty="0">
                    <a:solidFill>
                      <a:srgbClr val="000000"/>
                    </a:solidFill>
                  </a:rPr>
                  <a:t>, </a:t>
                </a:r>
                <a:r>
                  <a:rPr lang="en-US" sz="3000" b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3000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sz="3000" i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3000" dirty="0">
                    <a:solidFill>
                      <a:srgbClr val="000000"/>
                    </a:solidFill>
                  </a:rPr>
                  <a:t>} </a:t>
                </a:r>
                <a:r>
                  <a:rPr lang="en-US" sz="3000" dirty="0" smtClean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undOvr"/>
                        <m:supHide m:val="on"/>
                        <m:ctrlPr>
                          <a:rPr lang="ru-RU" sz="3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𝐛</m:t>
                        </m:r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3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b</m:t>
                            </m:r>
                          </m:sub>
                        </m:sSub>
                      </m:e>
                    </m:nary>
                  </m:oMath>
                </a14:m>
                <a:endParaRPr lang="ru-RU" sz="3000" dirty="0" smtClean="0"/>
              </a:p>
              <a:p>
                <a:pPr marL="0" indent="0">
                  <a:buNone/>
                </a:pPr>
                <a:endParaRPr lang="ru-RU" sz="3000" dirty="0" smtClean="0"/>
              </a:p>
              <a:p>
                <a:pPr marL="0" indent="0">
                  <a:buNone/>
                </a:pPr>
                <a:r>
                  <a:rPr lang="ru-RU" sz="3000" dirty="0" smtClean="0"/>
                  <a:t>Сжатие</a:t>
                </a:r>
                <a:r>
                  <a:rPr lang="en-US" sz="3000" dirty="0" smtClean="0"/>
                  <a:t> (erosion): </a:t>
                </a:r>
                <a:r>
                  <a:rPr lang="ru-RU" sz="3000" dirty="0" smtClean="0"/>
                  <a:t>  </a:t>
                </a:r>
              </a:p>
              <a:p>
                <a:pPr marL="0" indent="0">
                  <a:buNone/>
                </a:pPr>
                <a:r>
                  <a:rPr lang="ru-RU" sz="3000" dirty="0" smtClean="0"/>
                  <a:t> </a:t>
                </a:r>
                <a:r>
                  <a:rPr lang="en-US" sz="3000" i="1" dirty="0" smtClean="0">
                    <a:solidFill>
                      <a:srgbClr val="000000"/>
                    </a:solidFill>
                  </a:rPr>
                  <a:t>A </a:t>
                </a:r>
                <a:r>
                  <a:rPr lang="en-US" sz="3000" dirty="0">
                    <a:solidFill>
                      <a:srgbClr val="000000"/>
                    </a:solidFill>
                  </a:rPr>
                  <a:t>ɵ </a:t>
                </a:r>
                <a:r>
                  <a:rPr lang="en-US" sz="3000" i="1" dirty="0">
                    <a:solidFill>
                      <a:srgbClr val="000000"/>
                    </a:solidFill>
                  </a:rPr>
                  <a:t>B</a:t>
                </a:r>
                <a:r>
                  <a:rPr lang="en-US" sz="3000" dirty="0">
                    <a:solidFill>
                      <a:srgbClr val="000000"/>
                    </a:solidFill>
                  </a:rPr>
                  <a:t> = { </a:t>
                </a:r>
                <a:r>
                  <a:rPr lang="en-US" sz="3000" b="1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3000" dirty="0" err="1" smtClean="0">
                    <a:solidFill>
                      <a:srgbClr val="000000"/>
                    </a:solidFill>
                  </a:rPr>
                  <a:t>|</a:t>
                </a:r>
                <a:r>
                  <a:rPr lang="en-US" sz="3000" i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30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3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000" dirty="0">
                    <a:solidFill>
                      <a:srgbClr val="000000"/>
                    </a:solidFill>
                    <a:sym typeface="Symbol"/>
                  </a:rPr>
                  <a:t></a:t>
                </a:r>
                <a:r>
                  <a:rPr lang="en-US" sz="3000" dirty="0">
                    <a:solidFill>
                      <a:srgbClr val="000000"/>
                    </a:solidFill>
                  </a:rPr>
                  <a:t> </a:t>
                </a:r>
                <a:r>
                  <a:rPr lang="en-US" sz="3000" i="1" dirty="0">
                    <a:solidFill>
                      <a:srgbClr val="000000"/>
                    </a:solidFill>
                  </a:rPr>
                  <a:t>A</a:t>
                </a:r>
                <a:r>
                  <a:rPr lang="en-US" sz="3000" dirty="0">
                    <a:solidFill>
                      <a:srgbClr val="000000"/>
                    </a:solidFill>
                  </a:rPr>
                  <a:t>} = </a:t>
                </a:r>
                <a14:m>
                  <m:oMath xmlns:m="http://schemas.openxmlformats.org/officeDocument/2006/math">
                    <m:nary>
                      <m:naryPr>
                        <m:chr m:val="⋂"/>
                        <m:limLoc m:val="undOvr"/>
                        <m:supHide m:val="on"/>
                        <m:ctrlPr>
                          <a:rPr lang="ru-RU" sz="3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𝐳</m:t>
                        </m:r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3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nary>
                  </m:oMath>
                </a14:m>
                <a:endParaRPr lang="ru-RU" sz="3000" dirty="0" smtClean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3000" dirty="0">
                  <a:solidFill>
                    <a:srgbClr val="000000"/>
                  </a:solidFill>
                </a:endParaRPr>
              </a:p>
              <a:p>
                <a:endParaRPr lang="ru-RU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55365"/>
                <a:ext cx="4834880" cy="4525963"/>
              </a:xfrm>
              <a:blipFill rotWithShape="1">
                <a:blip r:embed="rId2"/>
                <a:stretch>
                  <a:fillRect l="-3026" t="-2692" b="-22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384376" cy="1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02537"/>
            <a:ext cx="3600400" cy="13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32498"/>
            <a:ext cx="3600400" cy="13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12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Необходимые 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Открытие </a:t>
            </a:r>
            <a:r>
              <a:rPr lang="en-US" sz="3000" dirty="0" smtClean="0"/>
              <a:t>(opening): </a:t>
            </a:r>
            <a:r>
              <a:rPr lang="ru-RU" sz="3000" dirty="0" smtClean="0"/>
              <a:t>  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 o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dirty="0" smtClean="0">
                <a:solidFill>
                  <a:srgbClr val="000000"/>
                </a:solidFill>
              </a:rPr>
              <a:t> = (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 ɵ</a:t>
            </a:r>
            <a:r>
              <a:rPr lang="en-US" sz="3000" i="1" dirty="0" smtClean="0">
                <a:solidFill>
                  <a:srgbClr val="000000"/>
                </a:solidFill>
              </a:rPr>
              <a:t> B</a:t>
            </a:r>
            <a:r>
              <a:rPr lang="en-US" sz="3000" dirty="0" smtClean="0">
                <a:solidFill>
                  <a:srgbClr val="000000"/>
                </a:solidFill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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endParaRPr lang="ru-RU" sz="3000" i="1" dirty="0" smtClean="0">
              <a:solidFill>
                <a:srgbClr val="000000"/>
              </a:solidFill>
            </a:endParaRPr>
          </a:p>
          <a:p>
            <a:endParaRPr lang="ru-RU" sz="3000" dirty="0" smtClean="0">
              <a:solidFill>
                <a:srgbClr val="000000"/>
              </a:solidFill>
            </a:endParaRPr>
          </a:p>
          <a:p>
            <a:r>
              <a:rPr lang="ru-RU" sz="3000" dirty="0" smtClean="0"/>
              <a:t>Закрытие</a:t>
            </a:r>
            <a:r>
              <a:rPr lang="en-US" sz="3000" dirty="0" smtClean="0"/>
              <a:t> (closing): </a:t>
            </a:r>
            <a:r>
              <a:rPr lang="ru-RU" sz="3000" dirty="0" smtClean="0"/>
              <a:t>    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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dirty="0" smtClean="0">
                <a:solidFill>
                  <a:srgbClr val="000000"/>
                </a:solidFill>
              </a:rPr>
              <a:t> = (</a:t>
            </a:r>
            <a:r>
              <a:rPr lang="en-US" sz="3000" i="1" dirty="0" smtClean="0">
                <a:solidFill>
                  <a:srgbClr val="000000"/>
                </a:solidFill>
              </a:rPr>
              <a:t>X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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dirty="0" smtClean="0">
                <a:solidFill>
                  <a:srgbClr val="000000"/>
                </a:solidFill>
              </a:rPr>
              <a:t>) ɵ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endParaRPr lang="ru-RU" sz="3000" i="1" dirty="0" smtClean="0">
              <a:solidFill>
                <a:srgbClr val="000000"/>
              </a:solidFill>
            </a:endParaRPr>
          </a:p>
          <a:p>
            <a:endParaRPr lang="ru-RU" sz="3000" dirty="0" smtClean="0">
              <a:solidFill>
                <a:srgbClr val="000000"/>
              </a:solidFill>
            </a:endParaRP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3000" dirty="0" smtClean="0"/>
              <a:t>Фильтр (2 структурирующих элемента):     </a:t>
            </a:r>
          </a:p>
          <a:p>
            <a:pPr marL="0" indent="0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sz="3000" dirty="0" smtClean="0"/>
              <a:t>   </a:t>
            </a:r>
            <a:r>
              <a:rPr lang="en-US" sz="3000" i="1" dirty="0" smtClean="0">
                <a:solidFill>
                  <a:srgbClr val="000000"/>
                </a:solidFill>
              </a:rPr>
              <a:t>F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 </a:t>
            </a:r>
            <a:r>
              <a:rPr lang="en-US" sz="3000" dirty="0" smtClean="0">
                <a:solidFill>
                  <a:srgbClr val="000000"/>
                </a:solidFill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) = (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 o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1</a:t>
            </a:r>
            <a:r>
              <a:rPr lang="en-US" sz="3000" dirty="0" smtClean="0">
                <a:solidFill>
                  <a:srgbClr val="000000"/>
                </a:solidFill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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1</a:t>
            </a:r>
            <a:r>
              <a:rPr lang="en-US" sz="3000" i="1" dirty="0" smtClean="0">
                <a:solidFill>
                  <a:srgbClr val="000000"/>
                </a:solidFill>
              </a:rPr>
              <a:t> – </a:t>
            </a:r>
            <a:r>
              <a:rPr lang="en-US" sz="3000" dirty="0" smtClean="0">
                <a:solidFill>
                  <a:srgbClr val="000000"/>
                </a:solidFill>
              </a:rPr>
              <a:t>(((</a:t>
            </a:r>
            <a:r>
              <a:rPr lang="en-US" sz="3000" i="1" dirty="0" smtClean="0">
                <a:solidFill>
                  <a:srgbClr val="000000"/>
                </a:solidFill>
              </a:rPr>
              <a:t>X</a:t>
            </a:r>
            <a:r>
              <a:rPr lang="en-US" sz="3000" dirty="0" smtClean="0">
                <a:solidFill>
                  <a:srgbClr val="000000"/>
                </a:solidFill>
              </a:rPr>
              <a:t> o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1</a:t>
            </a:r>
            <a:r>
              <a:rPr lang="en-US" sz="3000" dirty="0" smtClean="0">
                <a:solidFill>
                  <a:srgbClr val="000000"/>
                </a:solidFill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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1</a:t>
            </a:r>
            <a:r>
              <a:rPr lang="en-US" sz="3000" dirty="0" smtClean="0">
                <a:solidFill>
                  <a:srgbClr val="000000"/>
                </a:solidFill>
              </a:rPr>
              <a:t>) o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2</a:t>
            </a:r>
            <a:r>
              <a:rPr lang="en-US" sz="3000" dirty="0" smtClean="0">
                <a:solidFill>
                  <a:srgbClr val="000000"/>
                </a:solidFill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sym typeface="Symbol"/>
              </a:rPr>
              <a:t>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i="1" dirty="0" smtClean="0">
                <a:solidFill>
                  <a:srgbClr val="000000"/>
                </a:solidFill>
              </a:rPr>
              <a:t>B</a:t>
            </a:r>
            <a:r>
              <a:rPr lang="en-US" sz="3000" i="1" baseline="-25000" dirty="0" smtClean="0">
                <a:solidFill>
                  <a:srgbClr val="000000"/>
                </a:solidFill>
              </a:rPr>
              <a:t>t</a:t>
            </a:r>
            <a:r>
              <a:rPr lang="en-US" sz="3000" baseline="-25000" dirty="0" smtClean="0">
                <a:solidFill>
                  <a:srgbClr val="000000"/>
                </a:solidFill>
              </a:rPr>
              <a:t>2</a:t>
            </a:r>
            <a:endParaRPr lang="ru-RU" sz="3000" baseline="-25000" dirty="0" smtClean="0">
              <a:solidFill>
                <a:srgbClr val="000000"/>
              </a:solidFill>
            </a:endParaRP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3000" baseline="-25000" dirty="0" smtClean="0">
              <a:solidFill>
                <a:srgbClr val="000000"/>
              </a:solidFill>
            </a:endParaRP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3000" dirty="0" smtClean="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3000" dirty="0" smtClean="0"/>
              <a:t>Утончение</a:t>
            </a:r>
            <a:r>
              <a:rPr lang="en-US" sz="3000" dirty="0" smtClean="0"/>
              <a:t> (thinning)</a:t>
            </a:r>
            <a:endParaRPr lang="ru-RU" sz="3000" dirty="0" smtClean="0">
              <a:solidFill>
                <a:srgbClr val="00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11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Пример применения к графику функции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50768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=50 [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400</m:t>
                                </m:r>
                              </m:den>
                            </m:f>
                          </m:e>
                        </m:func>
                      </m:e>
                    </m:func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func>
                      <m:func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e>
                    </m:func>
                    <m:r>
                      <a:rPr lang="en-US" i="1"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 smtClean="0"/>
                  <a:t> +130</a:t>
                </a:r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433042"/>
                <a:ext cx="4320480" cy="463332"/>
              </a:xfrm>
              <a:prstGeom prst="rect">
                <a:avLst/>
              </a:prstGeom>
              <a:blipFill rotWithShape="1">
                <a:blip r:embed="rId3"/>
                <a:stretch>
                  <a:fillRect l="-423" r="-423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2204864"/>
                <a:ext cx="3312368" cy="417646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i="1" dirty="0" smtClean="0"/>
                  <a:t>A</a:t>
                </a:r>
                <a:r>
                  <a:rPr lang="en-US" sz="2400" dirty="0" smtClean="0"/>
                  <a:t> ={</a:t>
                </a:r>
                <a:r>
                  <a:rPr lang="ru-RU" sz="2400" dirty="0" smtClean="0"/>
                  <a:t>точки </a:t>
                </a:r>
                <a:r>
                  <a:rPr lang="en-US" sz="2400" dirty="0" smtClean="0">
                    <a:sym typeface="Symbol"/>
                  </a:rPr>
                  <a:t></a:t>
                </a:r>
                <a:r>
                  <a:rPr lang="ru-RU" sz="2400" dirty="0" smtClean="0">
                    <a:sym typeface="Symbol"/>
                  </a:rPr>
                  <a:t> </a:t>
                </a:r>
                <a:r>
                  <a:rPr lang="en-US" sz="2400" i="1" dirty="0" smtClean="0">
                    <a:sym typeface="Symbol"/>
                  </a:rPr>
                  <a:t>f</a:t>
                </a:r>
                <a:r>
                  <a:rPr lang="en-US" sz="2400" dirty="0" smtClean="0">
                    <a:sym typeface="Symbol"/>
                  </a:rPr>
                  <a:t>(</a:t>
                </a:r>
                <a:r>
                  <a:rPr lang="en-US" sz="2400" i="1" dirty="0" smtClean="0">
                    <a:sym typeface="Symbol"/>
                  </a:rPr>
                  <a:t>x</a:t>
                </a:r>
                <a:r>
                  <a:rPr lang="en-US" sz="2400" dirty="0" smtClean="0">
                    <a:sym typeface="Symbol"/>
                  </a:rPr>
                  <a:t>)</a:t>
                </a:r>
                <a:r>
                  <a:rPr lang="en-US" sz="2400" dirty="0" smtClean="0"/>
                  <a:t>}  </a:t>
                </a:r>
                <a:r>
                  <a:rPr lang="ru-RU" sz="2400" dirty="0" smtClean="0"/>
                  <a:t>«тень»</a:t>
                </a: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i="1" dirty="0" smtClean="0"/>
                  <a:t>B</a:t>
                </a:r>
                <a:r>
                  <a:rPr lang="en-US" sz="2400" dirty="0" smtClean="0"/>
                  <a:t> =</a:t>
                </a:r>
                <a:r>
                  <a:rPr lang="ru-RU" sz="2400" dirty="0" smtClean="0"/>
                  <a:t> </a:t>
                </a:r>
                <a:r>
                  <a:rPr lang="en-US" sz="2400" dirty="0" smtClean="0"/>
                  <a:t>[0,10] - </a:t>
                </a:r>
                <a:r>
                  <a:rPr lang="ru-RU" sz="2400" dirty="0" smtClean="0"/>
                  <a:t>отрезок</a:t>
                </a:r>
                <a:endParaRPr lang="en-US" sz="2400" dirty="0" smtClean="0"/>
              </a:p>
              <a:p>
                <a:pPr marL="0" indent="0">
                  <a:buNone/>
                </a:pPr>
                <a:endParaRPr lang="ru-RU" sz="2400" dirty="0" smtClean="0"/>
              </a:p>
              <a:p>
                <a:pPr marL="0" indent="0">
                  <a:buNone/>
                </a:pPr>
                <a:r>
                  <a:rPr lang="ru-RU" sz="2000" dirty="0" smtClean="0">
                    <a:solidFill>
                      <a:srgbClr val="FF0000"/>
                    </a:solidFill>
                  </a:rPr>
                  <a:t>Расширение</a:t>
                </a:r>
                <a:r>
                  <a:rPr lang="ru-RU" sz="2000" dirty="0" smtClean="0"/>
                  <a:t> (</a:t>
                </a:r>
                <a:r>
                  <a:rPr lang="en-US" sz="2000" dirty="0" smtClean="0"/>
                  <a:t>dilation):</a:t>
                </a:r>
                <a:r>
                  <a:rPr lang="en-US" sz="20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ru-RU" sz="2000" i="1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ru-RU" sz="20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000" i="1" dirty="0" smtClean="0">
                    <a:solidFill>
                      <a:srgbClr val="000000"/>
                    </a:solidFill>
                  </a:rPr>
                  <a:t>A </a:t>
                </a:r>
                <a:r>
                  <a:rPr lang="en-US" sz="2000" dirty="0">
                    <a:solidFill>
                      <a:srgbClr val="000000"/>
                    </a:solidFill>
                    <a:sym typeface="Symbol"/>
                  </a:rPr>
                  <a:t>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i="1" dirty="0">
                    <a:solidFill>
                      <a:srgbClr val="000000"/>
                    </a:solidFill>
                  </a:rPr>
                  <a:t>B</a:t>
                </a:r>
                <a:r>
                  <a:rPr lang="en-US" sz="2000" dirty="0">
                    <a:solidFill>
                      <a:srgbClr val="000000"/>
                    </a:solidFill>
                  </a:rPr>
                  <a:t> = {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a</a:t>
                </a:r>
                <a:r>
                  <a:rPr lang="en-US" sz="2000" dirty="0">
                    <a:solidFill>
                      <a:srgbClr val="000000"/>
                    </a:solidFill>
                  </a:rPr>
                  <a:t> + </a:t>
                </a:r>
                <a:r>
                  <a:rPr lang="en-US" sz="2000" b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000" dirty="0" err="1" smtClean="0">
                    <a:solidFill>
                      <a:srgbClr val="000000"/>
                    </a:solidFill>
                  </a:rPr>
                  <a:t>|</a:t>
                </a:r>
                <a:r>
                  <a:rPr lang="en-US" sz="2000" b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2000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sz="2000" i="1" dirty="0" err="1" smtClean="0">
                    <a:solidFill>
                      <a:srgbClr val="000000"/>
                    </a:solidFill>
                  </a:rPr>
                  <a:t>A</a:t>
                </a:r>
                <a:r>
                  <a:rPr lang="en-US" sz="2000" dirty="0">
                    <a:solidFill>
                      <a:srgbClr val="000000"/>
                    </a:solidFill>
                  </a:rPr>
                  <a:t>, </a:t>
                </a:r>
                <a:r>
                  <a:rPr lang="en-US" sz="2000" b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000" dirty="0" err="1" smtClean="0">
                    <a:solidFill>
                      <a:srgbClr val="000000"/>
                    </a:solidFill>
                    <a:sym typeface="Symbol"/>
                  </a:rPr>
                  <a:t></a:t>
                </a:r>
                <a:r>
                  <a:rPr lang="en-US" sz="2000" i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000" dirty="0">
                    <a:solidFill>
                      <a:srgbClr val="000000"/>
                    </a:solidFill>
                  </a:rPr>
                  <a:t>}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undOvr"/>
                        <m:supHide m:val="on"/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𝐛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b</m:t>
                            </m:r>
                          </m:sub>
                        </m:sSub>
                      </m:e>
                    </m:nary>
                  </m:oMath>
                </a14:m>
                <a:endParaRPr lang="ru-RU" sz="2000" dirty="0" smtClean="0"/>
              </a:p>
              <a:p>
                <a:pPr marL="0" indent="0">
                  <a:buNone/>
                </a:pPr>
                <a:endParaRPr lang="ru-RU" sz="2000" dirty="0" smtClean="0"/>
              </a:p>
              <a:p>
                <a:pPr marL="0" indent="0">
                  <a:buNone/>
                </a:pPr>
                <a:r>
                  <a:rPr lang="ru-RU" sz="2000" dirty="0" smtClean="0">
                    <a:solidFill>
                      <a:srgbClr val="0070C0"/>
                    </a:solidFill>
                  </a:rPr>
                  <a:t>Сжатие</a:t>
                </a:r>
                <a:r>
                  <a:rPr lang="en-US" sz="2000" dirty="0" smtClean="0"/>
                  <a:t> (erosion): </a:t>
                </a:r>
                <a:r>
                  <a:rPr lang="ru-RU" sz="2000" dirty="0" smtClean="0"/>
                  <a:t>  </a:t>
                </a:r>
              </a:p>
              <a:p>
                <a:pPr marL="0" indent="0">
                  <a:buNone/>
                </a:pPr>
                <a:r>
                  <a:rPr lang="ru-RU" sz="2000" dirty="0" smtClean="0"/>
                  <a:t> </a:t>
                </a:r>
                <a:r>
                  <a:rPr lang="en-US" sz="2000" i="1" dirty="0" smtClean="0">
                    <a:solidFill>
                      <a:srgbClr val="000000"/>
                    </a:solidFill>
                  </a:rPr>
                  <a:t>A </a:t>
                </a:r>
                <a:r>
                  <a:rPr lang="en-US" sz="2000" dirty="0">
                    <a:solidFill>
                      <a:srgbClr val="000000"/>
                    </a:solidFill>
                  </a:rPr>
                  <a:t>ɵ </a:t>
                </a:r>
                <a:r>
                  <a:rPr lang="en-US" sz="2000" i="1" dirty="0">
                    <a:solidFill>
                      <a:srgbClr val="000000"/>
                    </a:solidFill>
                  </a:rPr>
                  <a:t>B</a:t>
                </a:r>
                <a:r>
                  <a:rPr lang="en-US" sz="2000" dirty="0">
                    <a:solidFill>
                      <a:srgbClr val="000000"/>
                    </a:solidFill>
                  </a:rPr>
                  <a:t> = { </a:t>
                </a:r>
                <a:r>
                  <a:rPr lang="en-US" sz="2000" b="1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2000" dirty="0" err="1" smtClean="0">
                    <a:solidFill>
                      <a:srgbClr val="000000"/>
                    </a:solidFill>
                  </a:rPr>
                  <a:t>|</a:t>
                </a:r>
                <a:r>
                  <a:rPr lang="en-US" sz="2000" i="1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20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sym typeface="Symbol"/>
                  </a:rPr>
                  <a:t>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i="1" dirty="0">
                    <a:solidFill>
                      <a:srgbClr val="000000"/>
                    </a:solidFill>
                  </a:rPr>
                  <a:t>A</a:t>
                </a:r>
                <a:r>
                  <a:rPr lang="en-US" sz="2000" dirty="0">
                    <a:solidFill>
                      <a:srgbClr val="000000"/>
                    </a:solidFill>
                  </a:rPr>
                  <a:t>} = </a:t>
                </a:r>
                <a14:m>
                  <m:oMath xmlns:m="http://schemas.openxmlformats.org/officeDocument/2006/math">
                    <m:nary>
                      <m:naryPr>
                        <m:chr m:val="⋂"/>
                        <m:limLoc m:val="undOvr"/>
                        <m:supHide m:val="on"/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𝐳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sym typeface="Symbol"/>
                          </a:rPr>
                          <m:t>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nary>
                  </m:oMath>
                </a14:m>
                <a:endParaRPr lang="ru-RU" sz="2000" dirty="0" smtClean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rgbClr val="000000"/>
                  </a:solidFill>
                </a:endParaRPr>
              </a:p>
              <a:p>
                <a:endParaRPr lang="ru-RU" dirty="0" smtClean="0"/>
              </a:p>
              <a:p>
                <a:endParaRPr lang="ru-RU" dirty="0"/>
              </a:p>
            </p:txBody>
          </p:sp>
        </mc:Choice>
        <mc:Fallback>
          <p:sp>
            <p:nvSpPr>
              <p:cNvPr id="6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2204864"/>
                <a:ext cx="3312368" cy="4176464"/>
              </a:xfrm>
              <a:blipFill rotWithShape="1">
                <a:blip r:embed="rId4"/>
                <a:stretch>
                  <a:fillRect l="-8640" t="-1460" r="-3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920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5831</TotalTime>
  <Words>847</Words>
  <Application>Microsoft Office PowerPoint</Application>
  <PresentationFormat>Экран (4:3)</PresentationFormat>
  <Paragraphs>118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1_Тема Office</vt:lpstr>
      <vt:lpstr>2_Тема Office</vt:lpstr>
      <vt:lpstr>Применение методов математической морфологии к данным наземных наблюдений полярных сияний</vt:lpstr>
      <vt:lpstr>Презентация PowerPoint</vt:lpstr>
      <vt:lpstr>Содержание</vt:lpstr>
      <vt:lpstr>Математическое морфология (ММ):  </vt:lpstr>
      <vt:lpstr>Литература</vt:lpstr>
      <vt:lpstr>Математические структуры, используемые ММ</vt:lpstr>
      <vt:lpstr>Необходимые операции</vt:lpstr>
      <vt:lpstr>Необходимые операции</vt:lpstr>
      <vt:lpstr>Пример применения к графику функции</vt:lpstr>
      <vt:lpstr>Пример применения к графику функции</vt:lpstr>
      <vt:lpstr>Пример применения к графику функции</vt:lpstr>
      <vt:lpstr>Построение спектра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методов математической морфологии к данным наземных наблюдений полярных сияний</dc:title>
  <dc:creator>Boris Kozelov</dc:creator>
  <cp:lastModifiedBy>Boris Kozelov</cp:lastModifiedBy>
  <cp:revision>56</cp:revision>
  <dcterms:created xsi:type="dcterms:W3CDTF">2014-01-25T06:53:38Z</dcterms:created>
  <dcterms:modified xsi:type="dcterms:W3CDTF">2014-02-10T06:40:28Z</dcterms:modified>
</cp:coreProperties>
</file>